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0"/>
  </p:notesMasterIdLst>
  <p:sldIdLst>
    <p:sldId id="256" r:id="rId2"/>
    <p:sldId id="257" r:id="rId3"/>
    <p:sldId id="414" r:id="rId4"/>
    <p:sldId id="440" r:id="rId5"/>
    <p:sldId id="261" r:id="rId6"/>
    <p:sldId id="262" r:id="rId7"/>
    <p:sldId id="276" r:id="rId8"/>
    <p:sldId id="277" r:id="rId9"/>
    <p:sldId id="278" r:id="rId10"/>
    <p:sldId id="275" r:id="rId11"/>
    <p:sldId id="258" r:id="rId12"/>
    <p:sldId id="260" r:id="rId13"/>
    <p:sldId id="401" r:id="rId14"/>
    <p:sldId id="283" r:id="rId15"/>
    <p:sldId id="266" r:id="rId16"/>
    <p:sldId id="412" r:id="rId17"/>
    <p:sldId id="284" r:id="rId18"/>
    <p:sldId id="413" r:id="rId19"/>
    <p:sldId id="441" r:id="rId20"/>
    <p:sldId id="442" r:id="rId21"/>
    <p:sldId id="267" r:id="rId22"/>
    <p:sldId id="408" r:id="rId23"/>
    <p:sldId id="322" r:id="rId24"/>
    <p:sldId id="444" r:id="rId25"/>
    <p:sldId id="445" r:id="rId26"/>
    <p:sldId id="446" r:id="rId27"/>
    <p:sldId id="447" r:id="rId28"/>
    <p:sldId id="443" r:id="rId29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AC4"/>
    <a:srgbClr val="578E64"/>
    <a:srgbClr val="33753B"/>
    <a:srgbClr val="33743B"/>
    <a:srgbClr val="D45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/>
    <p:restoredTop sz="94720"/>
  </p:normalViewPr>
  <p:slideViewPr>
    <p:cSldViewPr snapToGrid="0" snapToObjects="1">
      <p:cViewPr varScale="1">
        <p:scale>
          <a:sx n="70" d="100"/>
          <a:sy n="70" d="100"/>
        </p:scale>
        <p:origin x="200" y="31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-13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2809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Today: Petabytes, Terabytes</a:t>
            </a:r>
          </a:p>
        </p:txBody>
      </p:sp>
    </p:spTree>
    <p:extLst>
      <p:ext uri="{BB962C8B-B14F-4D97-AF65-F5344CB8AC3E}">
        <p14:creationId xmlns:p14="http://schemas.microsoft.com/office/powerpoint/2010/main" val="322541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 older than ML. But physics older than either!</a:t>
            </a:r>
          </a:p>
        </p:txBody>
      </p:sp>
    </p:spTree>
    <p:extLst>
      <p:ext uri="{BB962C8B-B14F-4D97-AF65-F5344CB8AC3E}">
        <p14:creationId xmlns:p14="http://schemas.microsoft.com/office/powerpoint/2010/main" val="3727012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 because not</a:t>
            </a:r>
            <a:r>
              <a:rPr lang="en-US" baseline="0" dirty="0"/>
              <a:t> designed as general programming language</a:t>
            </a:r>
          </a:p>
          <a:p>
            <a:endParaRPr lang="en-US" baseline="0" dirty="0"/>
          </a:p>
          <a:p>
            <a:r>
              <a:rPr lang="en-US" baseline="0" dirty="0"/>
              <a:t>Web traffic (e.g. </a:t>
            </a:r>
            <a:r>
              <a:rPr lang="en-US" baseline="0" dirty="0" err="1"/>
              <a:t>stackoverflow</a:t>
            </a:r>
            <a:r>
              <a:rPr lang="en-US" baseline="0" dirty="0"/>
              <a:t>), job ads, books, citations</a:t>
            </a:r>
          </a:p>
          <a:p>
            <a:endParaRPr lang="en-US" baseline="0" dirty="0"/>
          </a:p>
          <a:p>
            <a:r>
              <a:rPr lang="en-US" baseline="0" dirty="0"/>
              <a:t>But gets the job done with least programming effort on data</a:t>
            </a:r>
          </a:p>
          <a:p>
            <a:endParaRPr lang="en-US" baseline="0" dirty="0"/>
          </a:p>
          <a:p>
            <a:r>
              <a:rPr lang="en-US" baseline="0" dirty="0"/>
              <a:t>Most software starts out as convenience tools for the programmer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/>
          <a:lstStyle/>
          <a:p>
            <a:fld id="{B86BAA5A-EBA8-43FC-A55E-47642B82A5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6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Not-so-big: still have variety, variability, veracity</a:t>
            </a:r>
          </a:p>
        </p:txBody>
      </p:sp>
    </p:spTree>
    <p:extLst>
      <p:ext uri="{BB962C8B-B14F-4D97-AF65-F5344CB8AC3E}">
        <p14:creationId xmlns:p14="http://schemas.microsoft.com/office/powerpoint/2010/main" val="970505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 language for interactive data analysis - Bell Labs 1970s</a:t>
            </a:r>
          </a:p>
          <a:p>
            <a:endParaRPr lang="en-US" dirty="0"/>
          </a:p>
          <a:p>
            <a:r>
              <a:rPr lang="en-US" dirty="0"/>
              <a:t>By 1998 a second version of S was out, licensed by Bell Labs</a:t>
            </a:r>
          </a:p>
          <a:p>
            <a:endParaRPr lang="en-US" dirty="0"/>
          </a:p>
          <a:p>
            <a:r>
              <a:rPr lang="en-US" dirty="0"/>
              <a:t>Chambers and Hastie are Stanford grads and are now at Stanford</a:t>
            </a:r>
          </a:p>
          <a:p>
            <a:endParaRPr lang="en-US" dirty="0"/>
          </a:p>
          <a:p>
            <a:r>
              <a:rPr lang="en-US" dirty="0"/>
              <a:t>By this time, R was out - Robert and Ross - free open source model</a:t>
            </a:r>
          </a:p>
          <a:p>
            <a:endParaRPr lang="en-US" dirty="0"/>
          </a:p>
          <a:p>
            <a:r>
              <a:rPr lang="en-US" dirty="0"/>
              <a:t>Chambers is completely on board with 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Great depth, long vetting of language for data through</a:t>
            </a:r>
            <a:r>
              <a:rPr lang="en-US" baseline="0" dirty="0"/>
              <a:t> at leas 3 implementation generations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/>
          <a:lstStyle/>
          <a:p>
            <a:fld id="{B86BAA5A-EBA8-43FC-A55E-47642B82A5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8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 older than ML. But physics older than either!</a:t>
            </a:r>
          </a:p>
        </p:txBody>
      </p:sp>
    </p:spTree>
    <p:extLst>
      <p:ext uri="{BB962C8B-B14F-4D97-AF65-F5344CB8AC3E}">
        <p14:creationId xmlns:p14="http://schemas.microsoft.com/office/powerpoint/2010/main" val="1402534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BAA5A-EBA8-43FC-A55E-47642B82A5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Now a Cultures perspective</a:t>
            </a:r>
          </a:p>
          <a:p>
            <a:endParaRPr lang="en-US" sz="1400" dirty="0"/>
          </a:p>
          <a:p>
            <a:r>
              <a:rPr lang="en-US" sz="1400" dirty="0"/>
              <a:t>Classical unbalanced proportions in the respective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52347-2BC6-4F82-891F-3E8F9AD820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18C8-8014-AB43-99DC-DF448FC30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AEC40-C376-9C41-B5CF-02A0DBABE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58785-B178-F141-9037-37DB29AD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DFD24-B11A-834E-A51E-CD7C786A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C147B-5214-F54F-A611-59DD5123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6737-23BD-AA4F-B694-6AED312C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94A60-82CE-1F4F-B40F-CC5702A42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8FE1F-4469-6941-BE67-CA0B6A84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70CB8-7CC0-724B-BF94-8A0B007D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BEE6C-432E-304B-AE2D-01D2EC86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90C1F-248A-5245-B11D-C90C71760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6E3F6-6FA0-A549-8598-1CB25302B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676C-63C3-A84D-A1D7-A30D614F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E365E-B822-7641-9CAC-4BE6893B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8A70E-2529-0543-9AE0-7C042F2A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anchor="b"/>
          <a:lstStyle>
            <a:lvl1pPr algn="l"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</p:spPr>
        <p:txBody>
          <a:bodyPr anchor="t"/>
          <a:lstStyle>
            <a:lvl1pPr marL="266700" indent="-266700">
              <a:spcBef>
                <a:spcPts val="2100"/>
              </a:spcBef>
              <a:buSzPct val="100000"/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11200" indent="-266700">
              <a:spcBef>
                <a:spcPts val="2100"/>
              </a:spcBef>
              <a:buSzPct val="100000"/>
              <a:defRPr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5700" indent="-266700">
              <a:spcBef>
                <a:spcPts val="2100"/>
              </a:spcBef>
              <a:buSzPct val="100000"/>
              <a:defRPr sz="2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66700">
              <a:spcBef>
                <a:spcPts val="2100"/>
              </a:spcBef>
              <a:buSzPct val="100000"/>
              <a:defRPr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44700" indent="-266700">
              <a:spcBef>
                <a:spcPts val="2100"/>
              </a:spcBef>
              <a:buSzPct val="100000"/>
              <a:defRPr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363849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50165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455169"/>
            <a:ext cx="292608" cy="92984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68" tIns="48768" rIns="48768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384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19" y="390145"/>
            <a:ext cx="12186918" cy="761644"/>
          </a:xfrm>
        </p:spPr>
        <p:txBody>
          <a:bodyPr/>
          <a:lstStyle>
            <a:lvl1pPr>
              <a:lnSpc>
                <a:spcPct val="90000"/>
              </a:lnSpc>
              <a:defRPr sz="3413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683" y="9423832"/>
            <a:ext cx="299094" cy="21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84580">
              <a:lnSpc>
                <a:spcPct val="90000"/>
              </a:lnSpc>
              <a:tabLst>
                <a:tab pos="245542" algn="l"/>
              </a:tabLst>
              <a:defRPr/>
            </a:pPr>
            <a:fld id="{040BB257-551A-4736-B50F-DCF1BA034C06}" type="slidenum">
              <a:rPr lang="en-US" sz="96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84580">
                <a:lnSpc>
                  <a:spcPct val="90000"/>
                </a:lnSpc>
                <a:tabLst>
                  <a:tab pos="245542" algn="l"/>
                </a:tabLst>
                <a:defRPr/>
              </a:pPr>
              <a:t>‹#›</a:t>
            </a:fld>
            <a:endParaRPr lang="en-US" sz="96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544301" y="9363456"/>
            <a:ext cx="4118187" cy="259644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67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B717BC-2D83-1D49-9B39-9487E7F9BE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687" y="9176863"/>
            <a:ext cx="2118970" cy="4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64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18" y="390144"/>
            <a:ext cx="12192000" cy="767283"/>
          </a:xfrm>
        </p:spPr>
        <p:txBody>
          <a:bodyPr/>
          <a:lstStyle>
            <a:lvl1pPr>
              <a:lnSpc>
                <a:spcPct val="90000"/>
              </a:lnSpc>
              <a:defRPr sz="341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925" y="2351979"/>
            <a:ext cx="12192000" cy="5756840"/>
          </a:xfrm>
        </p:spPr>
        <p:txBody>
          <a:bodyPr/>
          <a:lstStyle>
            <a:lvl1pPr marL="308196" indent="-308196">
              <a:spcBef>
                <a:spcPts val="192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987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33237" indent="-308196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100701" indent="-308196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581623" indent="-237074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455169"/>
            <a:ext cx="292608" cy="92984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68" tIns="48768" rIns="48768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683" y="9423832"/>
            <a:ext cx="299094" cy="21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84580">
              <a:lnSpc>
                <a:spcPct val="90000"/>
              </a:lnSpc>
              <a:tabLst>
                <a:tab pos="245542" algn="l"/>
              </a:tabLst>
              <a:defRPr/>
            </a:pPr>
            <a:fld id="{040BB257-551A-4736-B50F-DCF1BA034C06}" type="slidenum">
              <a:rPr lang="en-US" sz="96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84580">
                <a:lnSpc>
                  <a:spcPct val="90000"/>
                </a:lnSpc>
                <a:tabLst>
                  <a:tab pos="245542" algn="l"/>
                </a:tabLst>
                <a:defRPr/>
              </a:pPr>
              <a:t>‹#›</a:t>
            </a:fld>
            <a:endParaRPr lang="en-US" sz="96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544301" y="9363456"/>
            <a:ext cx="4118187" cy="259644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67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821908-2DF1-214D-AEA8-8AA40242E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687" y="9176863"/>
            <a:ext cx="2118970" cy="4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7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483F-6D0D-D540-A2D1-89890E95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71E1C-95A7-6A41-9741-50E68CEDB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3E26B-EF21-B54B-B9AC-55093249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2715-ED19-D146-A18A-1441F20B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EE44F-4EC8-FB4F-A0F3-44ABA4DB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0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67421-A52C-4D4B-AABF-EFBC4D0D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F06F3-2D80-224D-A908-1CBEF928C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A3863-C928-294A-A831-A55DDDFD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D841-9CB1-1948-8441-3D54545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E6913-4D8C-F74C-9A3A-6EB382C0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6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A8AD-D32A-534B-9733-59DDE12A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BE6BF-BEBD-5747-A395-721B0A3B8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D8663-FDC0-604E-994B-18FDD3DC5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622F0-656C-CD4C-8904-F29FFACF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8C586-080E-4C49-94DC-AC5929F2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34ACB-F2FC-DE4D-9206-5CE8A3BC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7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658E-2A42-8145-9916-94DB2B40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D367D-D072-A24C-9881-FDE244528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36A5A-F090-E84F-926F-425B6FD02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27991-26B0-1948-875A-6571537C9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D5BD0-C4CA-2843-ADAD-1B4407853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15B45-3DA1-F04B-8FE9-6BE2E4E7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12/3/18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D9DF-DC1D-A346-87AD-3C1EF5C4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721F2-C78F-4B46-AA23-D10C28C3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3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8BF9-1D0E-D349-B405-10DC636C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D7D88-FA8D-CB48-A25E-2E1D9FF1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6FA1B-BF3D-BE43-8E2B-1B3DC910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FFD57-05FA-A14C-8F6A-13C55C7E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CF16F-EE00-3042-9CF2-0A01782F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93DE2-C549-6A45-B673-20BE1179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A36B8-5CE0-6244-A9C1-CEF0C0D8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1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9EB4-DE49-EB41-B5CE-B588FF8F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D6F53-0116-7246-95BB-F6A2CCDB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10BF5-B3CE-ED44-95DA-BEC0C74F8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1FEF2-1833-1E44-9D8F-886E5D88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71D79-4868-5041-99F2-3B92B51E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9DA79-DAAC-2546-B968-190C29C6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79FD-C2F7-6549-99FF-3AE1E65E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C25970-0A75-6142-A89E-ECDF5A83B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2F46A-2436-7649-890C-21A5AE44E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9DE3B-BD94-1E4D-82CB-F7F80519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04EC2-C73E-8D4E-9475-0FA3A5A1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CE292-53B1-E342-99E8-317AF926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9FAD7-6C23-D544-8F15-F908740D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CB201-5C1C-084B-8D5C-ED4AE32AB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F39A7-9444-3645-9AC2-64FCBFCCF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pPr/>
              <a:t>12/3/18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48E3E-ADED-E948-9B5F-5F2FE411A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E15D9-7215-EF44-9760-30156AB77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666" r:id="rId14"/>
    <p:sldLayoutId id="2147483709" r:id="rId15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8/04/the-case-for-r-for-ai-developers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8/04/the-case-for-r-for-ai-developers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8/04/the-case-for-r-for-ai-developers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jpeg"/><Relationship Id="rId39" Type="http://schemas.openxmlformats.org/officeDocument/2006/relationships/image" Target="../media/image79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55" Type="http://schemas.openxmlformats.org/officeDocument/2006/relationships/image" Target="../media/image95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9" Type="http://schemas.openxmlformats.org/officeDocument/2006/relationships/image" Target="../media/image69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98.png"/><Relationship Id="rId5" Type="http://schemas.openxmlformats.org/officeDocument/2006/relationships/image" Target="../media/image45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8" Type="http://schemas.openxmlformats.org/officeDocument/2006/relationships/image" Target="../media/image48.png"/><Relationship Id="rId51" Type="http://schemas.openxmlformats.org/officeDocument/2006/relationships/image" Target="../media/image91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29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54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image" Target="../media/image50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52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hyperlink" Target="http://pbdr.or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8/04/the-case-for-r-for-ai-developers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jpeg"/><Relationship Id="rId39" Type="http://schemas.openxmlformats.org/officeDocument/2006/relationships/image" Target="../media/image79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55" Type="http://schemas.openxmlformats.org/officeDocument/2006/relationships/image" Target="../media/image95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9" Type="http://schemas.openxmlformats.org/officeDocument/2006/relationships/image" Target="../media/image69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98.png"/><Relationship Id="rId5" Type="http://schemas.openxmlformats.org/officeDocument/2006/relationships/image" Target="../media/image45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8" Type="http://schemas.openxmlformats.org/officeDocument/2006/relationships/image" Target="../media/image48.png"/><Relationship Id="rId51" Type="http://schemas.openxmlformats.org/officeDocument/2006/relationships/image" Target="../media/image91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29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54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image" Target="../media/image50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52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hysics" TargetMode="External"/><Relationship Id="rId7" Type="http://schemas.openxmlformats.org/officeDocument/2006/relationships/image" Target="../media/image8.jpeg"/><Relationship Id="rId2" Type="http://schemas.openxmlformats.org/officeDocument/2006/relationships/hyperlink" Target="http://en.wikipedia.org/wiki/Differential_equations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://en.wikipedia.org/wiki/Chemistry" TargetMode="External"/><Relationship Id="rId4" Type="http://schemas.openxmlformats.org/officeDocument/2006/relationships/hyperlink" Target="http://en.wikipedia.org/wiki/Fluid_dynamic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neutrons.ornl.gov/hfir_instrument_systems/images/HB-3photo_med.jpg" TargetMode="External"/><Relationship Id="rId3" Type="http://schemas.openxmlformats.org/officeDocument/2006/relationships/image" Target="../media/image10.emf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emf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ctrTitle"/>
          </p:nvPr>
        </p:nvSpPr>
        <p:spPr>
          <a:xfrm>
            <a:off x="927632" y="1638300"/>
            <a:ext cx="11076374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Introduction to Big Data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Why R?</a:t>
            </a:r>
            <a:endParaRPr dirty="0"/>
          </a:p>
        </p:txBody>
      </p:sp>
      <p:sp>
        <p:nvSpPr>
          <p:cNvPr id="165" name="Shape 165"/>
          <p:cNvSpPr>
            <a:spLocks noGrp="1"/>
          </p:cNvSpPr>
          <p:nvPr>
            <p:ph type="subTitle" idx="1"/>
          </p:nvPr>
        </p:nvSpPr>
        <p:spPr>
          <a:xfrm>
            <a:off x="342900" y="5973613"/>
            <a:ext cx="12477750" cy="28655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Instructors: George Ostrouchov and Nagaraj </a:t>
            </a:r>
            <a:r>
              <a:rPr lang="en-US" b="1" dirty="0" err="1"/>
              <a:t>Neerchal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Authors: Nagaraj </a:t>
            </a:r>
            <a:r>
              <a:rPr lang="en-US" dirty="0" err="1"/>
              <a:t>Neerchal</a:t>
            </a:r>
            <a:r>
              <a:rPr lang="en-US" dirty="0"/>
              <a:t>, George Ostrouchov, Andrew </a:t>
            </a:r>
            <a:r>
              <a:rPr lang="en-US" dirty="0" err="1"/>
              <a:t>Raim</a:t>
            </a:r>
            <a:r>
              <a:rPr lang="en-US" dirty="0"/>
              <a:t>, and others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Produces Big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094" y="1925884"/>
            <a:ext cx="11021605" cy="7827717"/>
          </a:xfrm>
        </p:spPr>
        <p:txBody>
          <a:bodyPr/>
          <a:lstStyle/>
          <a:p>
            <a:r>
              <a:rPr lang="en-US" dirty="0"/>
              <a:t>Google </a:t>
            </a:r>
          </a:p>
          <a:p>
            <a:r>
              <a:rPr lang="en-US" dirty="0"/>
              <a:t>Facebook</a:t>
            </a:r>
          </a:p>
          <a:p>
            <a:r>
              <a:rPr lang="en-US" dirty="0"/>
              <a:t>Crowdsourcing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Stack Overflow</a:t>
            </a:r>
          </a:p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51" y="5819384"/>
            <a:ext cx="5926841" cy="3556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273" y="2520573"/>
            <a:ext cx="5080000" cy="381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41231" y="8081758"/>
            <a:ext cx="3013332" cy="991612"/>
            <a:chOff x="2507342" y="7272096"/>
            <a:chExt cx="3013332" cy="9916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7342" y="7272096"/>
              <a:ext cx="3013332" cy="7140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0610" y="7986124"/>
              <a:ext cx="1062062" cy="27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6388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1099B64-028C-1C4E-8F79-8004A7CB8DE6}"/>
              </a:ext>
            </a:extLst>
          </p:cNvPr>
          <p:cNvGrpSpPr/>
          <p:nvPr/>
        </p:nvGrpSpPr>
        <p:grpSpPr>
          <a:xfrm>
            <a:off x="5451342" y="1781477"/>
            <a:ext cx="7544590" cy="6744965"/>
            <a:chOff x="5451342" y="1781477"/>
            <a:chExt cx="7544590" cy="6744965"/>
          </a:xfrm>
        </p:grpSpPr>
        <p:grpSp>
          <p:nvGrpSpPr>
            <p:cNvPr id="19" name="Group 18"/>
            <p:cNvGrpSpPr/>
            <p:nvPr/>
          </p:nvGrpSpPr>
          <p:grpSpPr>
            <a:xfrm>
              <a:off x="5451342" y="1781477"/>
              <a:ext cx="7544590" cy="6462129"/>
              <a:chOff x="2840143" y="2363565"/>
              <a:chExt cx="7544590" cy="6462129"/>
            </a:xfrm>
            <a:gradFill flip="none" rotWithShape="1">
              <a:gsLst>
                <a:gs pos="0">
                  <a:schemeClr val="accent1">
                    <a:alpha val="0"/>
                    <a:lumMod val="79000"/>
                  </a:schemeClr>
                </a:gs>
                <a:gs pos="85000">
                  <a:schemeClr val="accent5"/>
                </a:gs>
              </a:gsLst>
              <a:lin ang="16200000" scaled="0"/>
              <a:tileRect/>
            </a:gradFill>
          </p:grpSpPr>
          <p:sp>
            <p:nvSpPr>
              <p:cNvPr id="4" name="Isosceles Triangle 3"/>
              <p:cNvSpPr/>
              <p:nvPr/>
            </p:nvSpPr>
            <p:spPr>
              <a:xfrm>
                <a:off x="2840143" y="2363565"/>
                <a:ext cx="7544590" cy="6462129"/>
              </a:xfrm>
              <a:prstGeom prst="triangle">
                <a:avLst/>
              </a:prstGeom>
              <a:grpFill/>
              <a:ln w="25400" cap="flat">
                <a:solidFill>
                  <a:schemeClr val="tx1">
                    <a:alpha val="14000"/>
                  </a:schemeClr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5630683" y="4023378"/>
                <a:ext cx="1965960" cy="22477"/>
              </a:xfrm>
              <a:prstGeom prst="line">
                <a:avLst/>
              </a:prstGeom>
              <a:grpFill/>
              <a:ln w="25400" cap="flat">
                <a:solidFill>
                  <a:schemeClr val="tx1">
                    <a:alpha val="14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Straight Connector 22"/>
              <p:cNvCxnSpPr>
                <a:stCxn id="4" idx="1"/>
                <a:endCxn id="4" idx="5"/>
              </p:cNvCxnSpPr>
              <p:nvPr/>
            </p:nvCxnSpPr>
            <p:spPr>
              <a:xfrm>
                <a:off x="4726291" y="5594630"/>
                <a:ext cx="3772295" cy="0"/>
              </a:xfrm>
              <a:prstGeom prst="line">
                <a:avLst/>
              </a:prstGeom>
              <a:grpFill/>
              <a:ln w="25400" cap="flat">
                <a:solidFill>
                  <a:schemeClr val="tx1">
                    <a:alpha val="14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79392" y="7219272"/>
                <a:ext cx="5669280" cy="0"/>
              </a:xfrm>
              <a:prstGeom prst="line">
                <a:avLst/>
              </a:prstGeom>
              <a:grpFill/>
              <a:ln w="25400" cap="flat">
                <a:solidFill>
                  <a:schemeClr val="tx1">
                    <a:alpha val="14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8635243" y="2787215"/>
              <a:ext cx="118008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 Black"/>
                  <a:ea typeface="+mn-ea"/>
                  <a:cs typeface="Arial Black"/>
                  <a:sym typeface="Helvetica Light"/>
                </a:rPr>
                <a:t>Hero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35243" y="4022939"/>
              <a:ext cx="118008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 Black"/>
                  <a:ea typeface="+mn-ea"/>
                  <a:cs typeface="Arial Black"/>
                  <a:sym typeface="Helvetica Light"/>
                </a:rPr>
                <a:t>Large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489136" y="5461884"/>
              <a:ext cx="146395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 Black"/>
                  <a:ea typeface="+mn-ea"/>
                  <a:cs typeface="Arial Black"/>
                  <a:sym typeface="Helvetica Light"/>
                </a:rPr>
                <a:t>Medium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635243" y="7127111"/>
              <a:ext cx="118008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solidFill>
                    <a:schemeClr val="bg1"/>
                  </a:solidFill>
                  <a:latin typeface="Arial Black"/>
                  <a:cs typeface="Arial Black"/>
                </a:rPr>
                <a:t>Small</a:t>
              </a:r>
              <a:endParaRPr kumimoji="0" 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 Black"/>
                <a:cs typeface="Arial Black"/>
                <a:sym typeface="Helvetica Light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0329839" y="8208406"/>
              <a:ext cx="2051017" cy="318036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 marL="57799" marR="57799" algn="l" defTabSz="1295400">
                <a:defRPr sz="1400">
                  <a:uFill>
                    <a:solidFill>
                      <a:srgbClr val="000000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dirty="0"/>
                <a:t>Adapted from Sean Ahern</a:t>
              </a:r>
            </a:p>
          </p:txBody>
        </p:sp>
      </p:grpSp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171591" y="15597"/>
            <a:ext cx="12484101" cy="17068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When is data BIG?</a:t>
            </a:r>
          </a:p>
          <a:p>
            <a:r>
              <a:rPr dirty="0"/>
              <a:t>          </a:t>
            </a:r>
            <a:r>
              <a:rPr lang="en-US" dirty="0"/>
              <a:t>        </a:t>
            </a:r>
            <a:r>
              <a:rPr dirty="0"/>
              <a:t>When Size is an Issue in Handling It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0" y="1951284"/>
            <a:ext cx="11709400" cy="78277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62827" indent="-243727">
              <a:lnSpc>
                <a:spcPct val="100000"/>
              </a:lnSpc>
              <a:spcBef>
                <a:spcPts val="1500"/>
              </a:spcBef>
              <a:defRPr sz="2900"/>
            </a:pPr>
            <a:r>
              <a:rPr dirty="0"/>
              <a:t>Hero: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Practically impossible to move 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Only approachable on largest computational platforms</a:t>
            </a:r>
          </a:p>
          <a:p>
            <a:pPr marL="662827" indent="-243727">
              <a:lnSpc>
                <a:spcPct val="100000"/>
              </a:lnSpc>
              <a:spcBef>
                <a:spcPts val="1500"/>
              </a:spcBef>
              <a:defRPr sz="2900"/>
            </a:pPr>
            <a:r>
              <a:rPr dirty="0"/>
              <a:t>Large: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Rather painful to move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Requires distributed parallelism</a:t>
            </a:r>
          </a:p>
          <a:p>
            <a:pPr marL="662827" indent="-243727">
              <a:lnSpc>
                <a:spcPct val="100000"/>
              </a:lnSpc>
              <a:spcBef>
                <a:spcPts val="1500"/>
              </a:spcBef>
              <a:defRPr sz="2900"/>
            </a:pPr>
            <a:r>
              <a:rPr dirty="0"/>
              <a:t>Medium: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Data won’t fit on local workstations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Generally have to process on “fat” SMP systems</a:t>
            </a:r>
          </a:p>
          <a:p>
            <a:pPr marL="662827" indent="-243727">
              <a:lnSpc>
                <a:spcPct val="100000"/>
              </a:lnSpc>
              <a:spcBef>
                <a:spcPts val="1500"/>
              </a:spcBef>
              <a:defRPr sz="2900"/>
            </a:pPr>
            <a:r>
              <a:rPr dirty="0"/>
              <a:t>Small: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Data is small enough to easily move anywhere</a:t>
            </a:r>
          </a:p>
          <a:p>
            <a:pPr marL="1080407" lvl="1" indent="-204107">
              <a:lnSpc>
                <a:spcPct val="100000"/>
              </a:lnSpc>
              <a:spcBef>
                <a:spcPts val="1500"/>
              </a:spcBef>
              <a:defRPr sz="2500"/>
            </a:pPr>
            <a:r>
              <a:rPr dirty="0"/>
              <a:t>Analysis is generally done on local workstations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571500" y="109476"/>
            <a:ext cx="11861800" cy="10867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Data may be the “fourth pillar” of science</a:t>
            </a:r>
          </a:p>
        </p:txBody>
      </p:sp>
      <p:pic>
        <p:nvPicPr>
          <p:cNvPr id="193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8400" y="1947936"/>
            <a:ext cx="3517900" cy="5080001"/>
          </a:xfrm>
          <a:prstGeom prst="rect">
            <a:avLst/>
          </a:prstGeom>
          <a:ln w="12700">
            <a:miter lim="400000"/>
          </a:ln>
          <a:effectLst>
            <a:outerShdw blurRad="317500" dist="1905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194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100" y="1463040"/>
            <a:ext cx="6096000" cy="605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droppedImage.png"/>
          <p:cNvPicPr>
            <a:picLocks noChangeAspect="1"/>
          </p:cNvPicPr>
          <p:nvPr/>
        </p:nvPicPr>
        <p:blipFill>
          <a:blip r:embed="rId4">
            <a:extLst/>
          </a:blip>
          <a:srcRect t="7829" r="12854" b="7473"/>
          <a:stretch>
            <a:fillRect/>
          </a:stretch>
        </p:blipFill>
        <p:spPr>
          <a:xfrm>
            <a:off x="1078298" y="1463040"/>
            <a:ext cx="7240202" cy="604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 rot="16029351">
            <a:off x="5763495" y="4545067"/>
            <a:ext cx="2316265" cy="579646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FFFFFF">
                <a:alpha val="9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Data-driven</a:t>
            </a:r>
          </a:p>
        </p:txBody>
      </p:sp>
      <p:sp>
        <p:nvSpPr>
          <p:cNvPr id="197" name="Shape 197"/>
          <p:cNvSpPr/>
          <p:nvPr/>
        </p:nvSpPr>
        <p:spPr>
          <a:xfrm rot="16200000">
            <a:off x="1385503" y="4623369"/>
            <a:ext cx="2811381" cy="579646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FFFFFF">
                <a:alpha val="9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/>
              <a:t>Experimental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 rot="16200000">
            <a:off x="2979230" y="4595868"/>
            <a:ext cx="2220596" cy="579646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FFFFFF">
                <a:alpha val="9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Theoretical</a:t>
            </a:r>
          </a:p>
        </p:txBody>
      </p:sp>
      <p:sp>
        <p:nvSpPr>
          <p:cNvPr id="199" name="Shape 199"/>
          <p:cNvSpPr/>
          <p:nvPr/>
        </p:nvSpPr>
        <p:spPr>
          <a:xfrm rot="16200000">
            <a:off x="3955834" y="4595867"/>
            <a:ext cx="2883587" cy="579646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FFFFFF">
                <a:alpha val="9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Computational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74189" y="7380989"/>
            <a:ext cx="4974754" cy="927349"/>
            <a:chOff x="2605107" y="7171744"/>
            <a:chExt cx="4974754" cy="927349"/>
          </a:xfrm>
          <a:solidFill>
            <a:schemeClr val="bg1"/>
          </a:solidFill>
        </p:grpSpPr>
        <p:sp>
          <p:nvSpPr>
            <p:cNvPr id="3" name="Curved Up Arrow 2"/>
            <p:cNvSpPr/>
            <p:nvPr/>
          </p:nvSpPr>
          <p:spPr>
            <a:xfrm>
              <a:off x="2605107" y="7319392"/>
              <a:ext cx="4974754" cy="779701"/>
            </a:xfrm>
            <a:prstGeom prst="curvedUpArrow">
              <a:avLst>
                <a:gd name="adj1" fmla="val 25000"/>
                <a:gd name="adj2" fmla="val 148898"/>
                <a:gd name="adj3" fmla="val 42580"/>
              </a:avLst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+mn-lt"/>
                  <a:ea typeface="+mn-ea"/>
                  <a:cs typeface="+mn-cs"/>
                  <a:sym typeface="Helvetica Light"/>
                </a:rPr>
                <a:t>Computer enabled</a:t>
              </a:r>
            </a:p>
          </p:txBody>
        </p:sp>
        <p:sp>
          <p:nvSpPr>
            <p:cNvPr id="4" name="Curved Up Arrow 3"/>
            <p:cNvSpPr/>
            <p:nvPr/>
          </p:nvSpPr>
          <p:spPr>
            <a:xfrm>
              <a:off x="3975122" y="7171744"/>
              <a:ext cx="1708896" cy="471924"/>
            </a:xfrm>
            <a:prstGeom prst="curvedUpArrow">
              <a:avLst>
                <a:gd name="adj1" fmla="val 25000"/>
                <a:gd name="adj2" fmla="val 83782"/>
                <a:gd name="adj3" fmla="val 25000"/>
              </a:avLst>
            </a:prstGeom>
            <a:grp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3" name="Shape 192">
            <a:extLst>
              <a:ext uri="{FF2B5EF4-FFF2-40B4-BE49-F238E27FC236}">
                <a16:creationId xmlns:a16="http://schemas.microsoft.com/office/drawing/2014/main" id="{42DACE86-3A2F-7146-BA80-6F36CACA6607}"/>
              </a:ext>
            </a:extLst>
          </p:cNvPr>
          <p:cNvSpPr txBox="1">
            <a:spLocks/>
          </p:cNvSpPr>
          <p:nvPr/>
        </p:nvSpPr>
        <p:spPr>
          <a:xfrm>
            <a:off x="571500" y="8151190"/>
            <a:ext cx="11861800" cy="1086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dirty="0"/>
              <a:t>Or maybe NOT?              Old pillars + technology!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  <p:bldP spid="195" grpId="2" animBg="1" advAuto="0"/>
      <p:bldP spid="196" grpId="3" animBg="1" advAuto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65" y="0"/>
            <a:ext cx="11817541" cy="2044027"/>
          </a:xfrm>
        </p:spPr>
        <p:txBody>
          <a:bodyPr>
            <a:normAutofit/>
          </a:bodyPr>
          <a:lstStyle/>
          <a:p>
            <a:r>
              <a:rPr lang="en-US" sz="5400" dirty="0"/>
              <a:t>Statistical Learning or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4882" y="1793300"/>
            <a:ext cx="7437438" cy="2043113"/>
          </a:xfrm>
        </p:spPr>
        <p:txBody>
          <a:bodyPr>
            <a:norm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sz="3200" b="1" dirty="0"/>
              <a:t>Both are about learning from data</a:t>
            </a:r>
            <a:r>
              <a:rPr lang="en-US" sz="3200" dirty="0"/>
              <a:t>, some difference in emphasis:</a:t>
            </a:r>
          </a:p>
          <a:p>
            <a:pPr lvl="1">
              <a:spcBef>
                <a:spcPts val="640"/>
              </a:spcBef>
            </a:pPr>
            <a:r>
              <a:rPr lang="en-US" sz="2800" dirty="0"/>
              <a:t>SL: Understanding and discovery</a:t>
            </a:r>
          </a:p>
          <a:p>
            <a:pPr lvl="1">
              <a:spcBef>
                <a:spcPts val="640"/>
              </a:spcBef>
            </a:pPr>
            <a:r>
              <a:rPr lang="en-US" sz="2800" dirty="0"/>
              <a:t>ML: Processing and prediction</a:t>
            </a:r>
            <a:endParaRPr lang="en-US" sz="3200" dirty="0">
              <a:latin typeface="+mn-lt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1116638" y="5126977"/>
            <a:ext cx="4472030" cy="87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+mn-lt"/>
              </a:rPr>
              <a:t>Machine Learning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5254435" y="5156534"/>
            <a:ext cx="4473787" cy="875936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Statistical Learning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5490925" y="5535920"/>
            <a:ext cx="4473787" cy="2791594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Model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Dummy variable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Parameters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Fitting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Test set performance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Regression/classification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Density estimation, clustering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16638" y="5506363"/>
            <a:ext cx="4472030" cy="2791594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Network, graph  . . . . . . . . . . . . . . . 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One-hot .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Weights  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Learning 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Generalization 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Supervised learning 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Unsupervised learning  . . . . . . . . . 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94882" y="4618519"/>
            <a:ext cx="9217614" cy="4142727"/>
            <a:chOff x="175552" y="3174160"/>
            <a:chExt cx="8641513" cy="3883810"/>
          </a:xfrm>
        </p:grpSpPr>
        <p:sp>
          <p:nvSpPr>
            <p:cNvPr id="5" name="Title 1"/>
            <p:cNvSpPr txBox="1">
              <a:spLocks/>
            </p:cNvSpPr>
            <p:nvPr/>
          </p:nvSpPr>
          <p:spPr bwMode="auto">
            <a:xfrm>
              <a:off x="188387" y="3174160"/>
              <a:ext cx="8628678" cy="636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2pPr>
              <a:lvl3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3pPr>
              <a:lvl4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4pPr>
              <a:lvl5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5pPr>
              <a:lvl6pPr marL="4572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6pPr>
              <a:lvl7pPr marL="9144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7pPr>
              <a:lvl8pPr marL="13716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8pPr>
              <a:lvl9pPr marL="18288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9pPr>
            </a:lstStyle>
            <a:p>
              <a:r>
                <a:rPr lang="en-US" sz="4000" dirty="0">
                  <a:solidFill>
                    <a:srgbClr val="0070C0"/>
                  </a:solidFill>
                </a:rPr>
                <a:t>Glossary</a:t>
              </a:r>
              <a:r>
                <a:rPr lang="en-US" dirty="0">
                  <a:solidFill>
                    <a:srgbClr val="0070C0"/>
                  </a:solidFill>
                </a:rPr>
                <a:t>*</a:t>
              </a:r>
              <a:r>
                <a:rPr lang="en-US" sz="4400" dirty="0">
                  <a:solidFill>
                    <a:srgbClr val="0070C0"/>
                  </a:solidFill>
                </a:rPr>
                <a:t>            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5552" y="6737690"/>
              <a:ext cx="5839400" cy="320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70C0"/>
                  </a:solidFill>
                </a:rPr>
                <a:t>* </a:t>
              </a:r>
              <a:r>
                <a:rPr lang="en-US" i="1" dirty="0">
                  <a:solidFill>
                    <a:srgbClr val="0070C0"/>
                  </a:solidFill>
                </a:rPr>
                <a:t>adapted from Rob </a:t>
              </a:r>
              <a:r>
                <a:rPr lang="en-US" i="1" dirty="0" err="1">
                  <a:solidFill>
                    <a:srgbClr val="0070C0"/>
                  </a:solidFill>
                </a:rPr>
                <a:t>Tibshirani</a:t>
              </a:r>
              <a:r>
                <a:rPr lang="en-US" i="1" dirty="0">
                  <a:solidFill>
                    <a:srgbClr val="0070C0"/>
                  </a:solidFill>
                </a:rPr>
                <a:t>, Stanford Department of Statistics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991300" y="4882959"/>
            <a:ext cx="184731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sz="4400" dirty="0"/>
          </a:p>
        </p:txBody>
      </p:sp>
      <p:pic>
        <p:nvPicPr>
          <p:cNvPr id="1026" name="Picture 2" descr="Cover art">
            <a:extLst>
              <a:ext uri="{FF2B5EF4-FFF2-40B4-BE49-F238E27FC236}">
                <a16:creationId xmlns:a16="http://schemas.microsoft.com/office/drawing/2014/main" id="{73073EB0-CA1C-F84B-95F6-36A37A5F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74" y="2629255"/>
            <a:ext cx="1708577" cy="28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droppedImage.png">
            <a:extLst>
              <a:ext uri="{FF2B5EF4-FFF2-40B4-BE49-F238E27FC236}">
                <a16:creationId xmlns:a16="http://schemas.microsoft.com/office/drawing/2014/main" id="{BE6EBE8E-8EF4-924A-9C46-C8ECD6065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1167" y="4711315"/>
            <a:ext cx="1727526" cy="2608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828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05" y="338125"/>
            <a:ext cx="12271898" cy="1247521"/>
          </a:xfrm>
        </p:spPr>
        <p:txBody>
          <a:bodyPr>
            <a:noAutofit/>
          </a:bodyPr>
          <a:lstStyle/>
          <a:p>
            <a:pPr algn="l"/>
            <a:r>
              <a:rPr lang="en-US" sz="6000" dirty="0"/>
              <a:t>Software for Data Analysis:</a:t>
            </a:r>
            <a:br>
              <a:rPr lang="en-US" sz="6000" dirty="0"/>
            </a:br>
            <a:r>
              <a:rPr lang="en-US" sz="6000" dirty="0"/>
              <a:t>          The R Programing Language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988112" y="5143425"/>
            <a:ext cx="684107" cy="2120032"/>
            <a:chOff x="3832334" y="5685297"/>
            <a:chExt cx="684107" cy="2120031"/>
          </a:xfrm>
        </p:grpSpPr>
        <p:sp>
          <p:nvSpPr>
            <p:cNvPr id="4" name="TextBox 3"/>
            <p:cNvSpPr txBox="1"/>
            <p:nvPr/>
          </p:nvSpPr>
          <p:spPr>
            <a:xfrm>
              <a:off x="3832334" y="5685297"/>
              <a:ext cx="671694" cy="430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2249" tIns="72249" rIns="72249" bIns="72249" numCol="1" spcCol="38100" rtlCol="0" anchor="ctr">
              <a:spAutoFit/>
            </a:bodyPr>
            <a:lstStyle/>
            <a:p>
              <a:pPr defTabSz="584170"/>
              <a:r>
                <a:rPr lang="en-US" sz="1849" b="1" dirty="0"/>
                <a:t>2016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38541" y="6142189"/>
              <a:ext cx="671694" cy="430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2249" tIns="72249" rIns="72249" bIns="72249" numCol="1" spcCol="38100" rtlCol="0" anchor="ctr">
              <a:spAutoFit/>
            </a:bodyPr>
            <a:lstStyle/>
            <a:p>
              <a:pPr defTabSz="584170"/>
              <a:r>
                <a:rPr lang="en-US" sz="1849" b="1" dirty="0"/>
                <a:t>2015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44747" y="7374854"/>
              <a:ext cx="671694" cy="430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2249" tIns="72249" rIns="72249" bIns="72249" numCol="1" spcCol="38100" rtlCol="0" anchor="ctr">
              <a:spAutoFit/>
            </a:bodyPr>
            <a:lstStyle/>
            <a:p>
              <a:pPr defTabSz="584170"/>
              <a:r>
                <a:rPr lang="en-US" sz="1849" b="1" dirty="0"/>
                <a:t>2014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4174388" y="6493199"/>
              <a:ext cx="6207" cy="99544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4161182" y="6012433"/>
              <a:ext cx="6206" cy="24413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/>
          <p:cNvSpPr txBox="1"/>
          <p:nvPr/>
        </p:nvSpPr>
        <p:spPr>
          <a:xfrm>
            <a:off x="1984814" y="2636090"/>
            <a:ext cx="8386907" cy="474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8" tIns="50798" rIns="50798" bIns="50798" numCol="1" spcCol="26788" rtlCol="0" anchor="ctr">
            <a:spAutoFit/>
          </a:bodyPr>
          <a:lstStyle/>
          <a:p>
            <a:pPr defTabSz="584170"/>
            <a:r>
              <a:rPr lang="en-US" sz="2418" dirty="0"/>
              <a:t>2017 IEEE Spectrum’s Ranking of Programming Languages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3486" y="5401563"/>
            <a:ext cx="671694" cy="4304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2249" tIns="72249" rIns="72249" bIns="72249" numCol="1" spcCol="38100" rtlCol="0" anchor="ctr">
            <a:spAutoFit/>
          </a:bodyPr>
          <a:lstStyle/>
          <a:p>
            <a:pPr defTabSz="584170"/>
            <a:r>
              <a:rPr lang="en-US" sz="1849" b="1"/>
              <a:t>2017</a:t>
            </a:r>
            <a:endParaRPr lang="en-US" sz="1849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50" y="3315854"/>
            <a:ext cx="7523029" cy="43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518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537288" y="27072"/>
            <a:ext cx="11950576" cy="243840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rPr lang="en-US" dirty="0">
                <a:solidFill>
                  <a:srgbClr val="00882B"/>
                </a:solidFill>
              </a:rPr>
              <a:t>Why R for </a:t>
            </a:r>
            <a:r>
              <a:rPr dirty="0">
                <a:solidFill>
                  <a:srgbClr val="00882B"/>
                </a:solidFill>
              </a:rPr>
              <a:t>Big Data</a:t>
            </a:r>
            <a:r>
              <a:rPr lang="en-US" dirty="0">
                <a:solidFill>
                  <a:srgbClr val="00882B"/>
                </a:solidFill>
              </a:rPr>
              <a:t>?     </a:t>
            </a:r>
            <a:r>
              <a:rPr dirty="0">
                <a:solidFill>
                  <a:srgbClr val="00882B"/>
                </a:solidFill>
              </a:rPr>
              <a:t>Exploration</a:t>
            </a:r>
            <a:r>
              <a:rPr lang="en-US" dirty="0">
                <a:solidFill>
                  <a:srgbClr val="00882B"/>
                </a:solidFill>
              </a:rPr>
              <a:t>!</a:t>
            </a:r>
            <a:endParaRPr dirty="0">
              <a:solidFill>
                <a:srgbClr val="00882B"/>
              </a:solidFill>
            </a:endParaRPr>
          </a:p>
        </p:txBody>
      </p:sp>
      <p:sp>
        <p:nvSpPr>
          <p:cNvPr id="264" name="Shape 264"/>
          <p:cNvSpPr>
            <a:spLocks noGrp="1"/>
          </p:cNvSpPr>
          <p:nvPr>
            <p:ph type="body" idx="1"/>
          </p:nvPr>
        </p:nvSpPr>
        <p:spPr>
          <a:xfrm>
            <a:off x="655194" y="2850015"/>
            <a:ext cx="6801707" cy="39751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  <a:defRPr sz="3400"/>
            </a:pPr>
            <a:r>
              <a:rPr b="1" dirty="0"/>
              <a:t>Analytics</a:t>
            </a:r>
            <a:r>
              <a:rPr dirty="0"/>
              <a:t> for not-so-big data:</a:t>
            </a:r>
          </a:p>
          <a:p>
            <a:pPr marL="571500" lvl="1">
              <a:defRPr sz="3000"/>
            </a:pPr>
            <a:r>
              <a:rPr dirty="0"/>
              <a:t>Science produces great many</a:t>
            </a:r>
          </a:p>
          <a:p>
            <a:pPr marL="571500" lvl="1">
              <a:defRPr sz="3000"/>
            </a:pPr>
            <a:r>
              <a:rPr dirty="0"/>
              <a:t>Often redundant and related</a:t>
            </a:r>
          </a:p>
          <a:p>
            <a:pPr marL="571500" lvl="1">
              <a:defRPr sz="3000"/>
            </a:pPr>
            <a:r>
              <a:rPr dirty="0"/>
              <a:t>Statistics and mathematics prune, generalize, and connect</a:t>
            </a:r>
          </a:p>
          <a:p>
            <a:pPr marL="571500" lvl="1">
              <a:defRPr sz="3000"/>
            </a:pPr>
            <a:r>
              <a:rPr dirty="0"/>
              <a:t>Still</a:t>
            </a:r>
            <a:r>
              <a:rPr lang="en-US" dirty="0"/>
              <a:t>,</a:t>
            </a:r>
            <a:r>
              <a:rPr dirty="0"/>
              <a:t> we have hundreds of statistics and mathematics books on data analytics</a:t>
            </a:r>
          </a:p>
        </p:txBody>
      </p:sp>
      <p:sp>
        <p:nvSpPr>
          <p:cNvPr id="265" name="Shape 265"/>
          <p:cNvSpPr/>
          <p:nvPr/>
        </p:nvSpPr>
        <p:spPr>
          <a:xfrm>
            <a:off x="537288" y="7244260"/>
            <a:ext cx="11680988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10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>
                <a:solidFill>
                  <a:schemeClr val="accent2"/>
                </a:solidFill>
              </a:rPr>
              <a:t>No reason to expect big data less needy than not-so-big data</a:t>
            </a:r>
          </a:p>
          <a:p>
            <a:pPr marL="0" lvl="1" algn="l">
              <a:spcBef>
                <a:spcPts val="1000"/>
              </a:spcBef>
              <a:buSzPct val="171000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Flexibility and a big toolbox are critical for exploration</a:t>
            </a:r>
          </a:p>
        </p:txBody>
      </p:sp>
      <p:pic>
        <p:nvPicPr>
          <p:cNvPr id="2" name="Picture 1" descr="Book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7" t="906" r="14998" b="5690"/>
          <a:stretch/>
        </p:blipFill>
        <p:spPr>
          <a:xfrm>
            <a:off x="7206241" y="2333304"/>
            <a:ext cx="5244359" cy="486117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1B61-C200-6B46-82B7-DDD4771E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45B10-BA0F-BB42-BDB7-DC3E5ACC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163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0753125-689C-2145-9A0C-082D3CC37287}"/>
              </a:ext>
            </a:extLst>
          </p:cNvPr>
          <p:cNvGrpSpPr/>
          <p:nvPr/>
        </p:nvGrpSpPr>
        <p:grpSpPr>
          <a:xfrm>
            <a:off x="315875" y="7745036"/>
            <a:ext cx="8165505" cy="1687409"/>
            <a:chOff x="4910892" y="7977797"/>
            <a:chExt cx="8165505" cy="16874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345AFC-2F3A-9E48-82DE-DEAFBBBD587C}"/>
                </a:ext>
              </a:extLst>
            </p:cNvPr>
            <p:cNvSpPr txBox="1"/>
            <p:nvPr/>
          </p:nvSpPr>
          <p:spPr>
            <a:xfrm>
              <a:off x="4910892" y="7977797"/>
              <a:ext cx="8165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a blog:                                                                                                   April 12, 2018 </a:t>
              </a:r>
            </a:p>
            <a:p>
              <a:r>
                <a:rPr lang="en-US" dirty="0">
                  <a:hlinkClick r:id="rId3"/>
                </a:rPr>
                <a:t>https://blog.revolutionanalytics.com/2018/04/the-case-for-r-for-ai-developers.html</a:t>
              </a:r>
              <a:r>
                <a:rPr lang="en-US" dirty="0"/>
                <a:t>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84AA2-BE6F-5C41-A0E8-E64D20924E88}"/>
                </a:ext>
              </a:extLst>
            </p:cNvPr>
            <p:cNvGrpSpPr/>
            <p:nvPr/>
          </p:nvGrpSpPr>
          <p:grpSpPr>
            <a:xfrm>
              <a:off x="5020900" y="8661630"/>
              <a:ext cx="3987422" cy="1003576"/>
              <a:chOff x="8606717" y="7958093"/>
              <a:chExt cx="3987422" cy="10035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9E1BE5B-8AA9-7142-8D5F-CEA3D6CD8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717" y="7958093"/>
                <a:ext cx="3987421" cy="100357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A597947-49DA-1C43-8225-CCFCF1012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2382" y="8099214"/>
                <a:ext cx="1451757" cy="6463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2637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05" y="338124"/>
            <a:ext cx="12271898" cy="1526871"/>
          </a:xfrm>
        </p:spPr>
        <p:txBody>
          <a:bodyPr>
            <a:noAutofit/>
          </a:bodyPr>
          <a:lstStyle/>
          <a:p>
            <a:pPr algn="l"/>
            <a:r>
              <a:rPr lang="en-US" sz="6600" dirty="0"/>
              <a:t>Programming with Data:</a:t>
            </a:r>
            <a:br>
              <a:rPr lang="en-US" sz="6600" dirty="0"/>
            </a:br>
            <a:r>
              <a:rPr lang="en-US" sz="6600" dirty="0"/>
              <a:t>          from Methods to 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855" y="8287604"/>
            <a:ext cx="11140866" cy="540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8" tIns="50798" rIns="50798" bIns="50798" numCol="1" spcCol="26788" rtlCol="0" anchor="ctr">
            <a:spAutoFit/>
          </a:bodyPr>
          <a:lstStyle/>
          <a:p>
            <a:r>
              <a:rPr lang="en-US" sz="1422" dirty="0"/>
              <a:t>Thanks to Dirk </a:t>
            </a:r>
            <a:r>
              <a:rPr lang="en-US" sz="1422" dirty="0" err="1"/>
              <a:t>Eddelbuettel</a:t>
            </a:r>
            <a:r>
              <a:rPr lang="en-US" sz="1422" dirty="0"/>
              <a:t> for this slide idea and to John Chambers for providing the high-resolution scans of the covers of his books. </a:t>
            </a:r>
          </a:p>
          <a:p>
            <a:pPr defTabSz="584170"/>
            <a:endParaRPr lang="en-US" sz="1422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9068" y="3041066"/>
            <a:ext cx="2085882" cy="4557312"/>
            <a:chOff x="629067" y="3041066"/>
            <a:chExt cx="2085883" cy="4557311"/>
          </a:xfrm>
        </p:grpSpPr>
        <p:pic>
          <p:nvPicPr>
            <p:cNvPr id="3" name="Picture 2" descr="Chambers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67" y="3041066"/>
              <a:ext cx="2085883" cy="3200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9067" y="6248933"/>
              <a:ext cx="1955878" cy="1349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Chambers. </a:t>
              </a:r>
            </a:p>
            <a:p>
              <a:pPr algn="l"/>
              <a:r>
                <a:rPr lang="en-US" sz="1564" i="1" dirty="0"/>
                <a:t>Computational Methods for Data Analysis</a:t>
              </a:r>
              <a:r>
                <a:rPr lang="en-US" sz="1564" dirty="0"/>
                <a:t>. </a:t>
              </a:r>
            </a:p>
            <a:p>
              <a:pPr algn="l"/>
              <a:r>
                <a:rPr lang="en-US" sz="1564" dirty="0"/>
                <a:t>Wiley, 1977.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29323" y="3041068"/>
            <a:ext cx="2240280" cy="4317435"/>
            <a:chOff x="2929323" y="3041066"/>
            <a:chExt cx="2240280" cy="4317435"/>
          </a:xfrm>
        </p:grpSpPr>
        <p:pic>
          <p:nvPicPr>
            <p:cNvPr id="4" name="Picture 3" descr="Chamber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323" y="3041066"/>
              <a:ext cx="2205061" cy="3200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929323" y="6249764"/>
              <a:ext cx="2240280" cy="1108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Becker, Chambers, and </a:t>
              </a:r>
              <a:r>
                <a:rPr lang="en-US" sz="1564" dirty="0" err="1"/>
                <a:t>Wilks</a:t>
              </a:r>
              <a:r>
                <a:rPr lang="en-US" sz="1564" dirty="0"/>
                <a:t>. </a:t>
              </a:r>
            </a:p>
            <a:p>
              <a:pPr algn="l"/>
              <a:r>
                <a:rPr lang="en-US" sz="1564" i="1" dirty="0"/>
                <a:t>The New S Language</a:t>
              </a:r>
              <a:r>
                <a:rPr lang="en-US" sz="1564" dirty="0"/>
                <a:t>. </a:t>
              </a:r>
            </a:p>
            <a:p>
              <a:pPr algn="l"/>
              <a:r>
                <a:rPr lang="en-US" sz="1564" dirty="0"/>
                <a:t>Chapman &amp; Hall, 1988.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73096" y="3041067"/>
            <a:ext cx="2269349" cy="4073972"/>
            <a:chOff x="5373095" y="3041066"/>
            <a:chExt cx="2269349" cy="4073972"/>
          </a:xfrm>
        </p:grpSpPr>
        <p:pic>
          <p:nvPicPr>
            <p:cNvPr id="5" name="Picture 4" descr="Chambers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096" y="3041066"/>
              <a:ext cx="2164226" cy="3200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73095" y="6247008"/>
              <a:ext cx="2269349" cy="868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Chambers and Hastie. </a:t>
              </a:r>
              <a:r>
                <a:rPr lang="en-US" sz="1564" i="1" dirty="0"/>
                <a:t>Statistical Models in S</a:t>
              </a:r>
              <a:r>
                <a:rPr lang="en-US" sz="1564" dirty="0"/>
                <a:t>. Chapman &amp; Hall, 1992.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69489" y="3041067"/>
            <a:ext cx="2347307" cy="4070384"/>
            <a:chOff x="7769489" y="3041066"/>
            <a:chExt cx="2347306" cy="4070384"/>
          </a:xfrm>
        </p:grpSpPr>
        <p:pic>
          <p:nvPicPr>
            <p:cNvPr id="6" name="Picture 5" descr="Chambers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489" y="3041066"/>
              <a:ext cx="2347305" cy="3200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769489" y="6243420"/>
              <a:ext cx="2347306" cy="868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Chambers. </a:t>
              </a:r>
              <a:r>
                <a:rPr lang="en-US" sz="1564" i="1" dirty="0">
                  <a:solidFill>
                    <a:srgbClr val="0000FF"/>
                  </a:solidFill>
                </a:rPr>
                <a:t>Programming with Data</a:t>
              </a:r>
              <a:r>
                <a:rPr lang="en-US" sz="1564" i="1" dirty="0"/>
                <a:t>.</a:t>
              </a:r>
              <a:r>
                <a:rPr lang="en-US" sz="1564" dirty="0"/>
                <a:t> </a:t>
              </a:r>
            </a:p>
            <a:p>
              <a:pPr algn="l"/>
              <a:r>
                <a:rPr lang="en-US" sz="1564" dirty="0"/>
                <a:t>Springer, 1998.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346706" y="3041066"/>
            <a:ext cx="2087662" cy="4541973"/>
            <a:chOff x="10346705" y="3041066"/>
            <a:chExt cx="2087661" cy="4541972"/>
          </a:xfrm>
        </p:grpSpPr>
        <p:pic>
          <p:nvPicPr>
            <p:cNvPr id="7" name="Picture 6" descr="Chambers5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05" y="3041066"/>
              <a:ext cx="2087661" cy="32004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346705" y="6233594"/>
              <a:ext cx="2087661" cy="1349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2249" tIns="72249" rIns="72249" bIns="72249" numCol="1" spcCol="38100" rtlCol="0" anchor="ctr">
              <a:spAutoFit/>
            </a:bodyPr>
            <a:lstStyle/>
            <a:p>
              <a:pPr algn="l"/>
              <a:r>
                <a:rPr lang="en-US" sz="1564" dirty="0"/>
                <a:t>Chambers. </a:t>
              </a:r>
            </a:p>
            <a:p>
              <a:pPr algn="l"/>
              <a:r>
                <a:rPr lang="en-US" sz="1564" i="1" dirty="0"/>
                <a:t>Software for Data Analysis: Programming with R</a:t>
              </a:r>
              <a:r>
                <a:rPr lang="en-US" sz="1564" dirty="0"/>
                <a:t>. </a:t>
              </a:r>
            </a:p>
            <a:p>
              <a:pPr algn="l"/>
              <a:r>
                <a:rPr lang="en-US" sz="1564" dirty="0"/>
                <a:t>Springer, 2008.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157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ED32-98FA-FF42-81E8-637CA88D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B1EE2-DD7C-0C4F-9632-6CF047D0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049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A0E4E0-B0AD-2348-9097-E69873CFCB63}"/>
              </a:ext>
            </a:extLst>
          </p:cNvPr>
          <p:cNvGrpSpPr/>
          <p:nvPr/>
        </p:nvGrpSpPr>
        <p:grpSpPr>
          <a:xfrm>
            <a:off x="315875" y="7745036"/>
            <a:ext cx="8165505" cy="1687409"/>
            <a:chOff x="4910892" y="7977797"/>
            <a:chExt cx="8165505" cy="168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91267D-3FE6-2B43-96A1-1C9316B29021}"/>
                </a:ext>
              </a:extLst>
            </p:cNvPr>
            <p:cNvSpPr txBox="1"/>
            <p:nvPr/>
          </p:nvSpPr>
          <p:spPr>
            <a:xfrm>
              <a:off x="4910892" y="7977797"/>
              <a:ext cx="8165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a blog:                                                                                                   April 12, 2018 </a:t>
              </a:r>
            </a:p>
            <a:p>
              <a:r>
                <a:rPr lang="en-US" dirty="0">
                  <a:hlinkClick r:id="rId3"/>
                </a:rPr>
                <a:t>https://blog.revolutionanalytics.com/2018/04/the-case-for-r-for-ai-developers.html</a:t>
              </a:r>
              <a:r>
                <a:rPr lang="en-US" dirty="0"/>
                <a:t>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2B44E3-09A7-6A41-AB02-B51F436F8150}"/>
                </a:ext>
              </a:extLst>
            </p:cNvPr>
            <p:cNvGrpSpPr/>
            <p:nvPr/>
          </p:nvGrpSpPr>
          <p:grpSpPr>
            <a:xfrm>
              <a:off x="5020900" y="8661630"/>
              <a:ext cx="3987422" cy="1003576"/>
              <a:chOff x="8606717" y="7958093"/>
              <a:chExt cx="3987422" cy="10035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3AA8F09-3450-1D4E-9477-4E79EF03C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717" y="7958093"/>
                <a:ext cx="3987421" cy="100357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4E67C11-1FE9-7441-89C2-2371C7ED4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2382" y="8099214"/>
                <a:ext cx="1451757" cy="6463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0995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4287F-D708-A34C-A398-DE84528C9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0555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2859B-6751-F444-B717-345A01E8AB0B}"/>
              </a:ext>
            </a:extLst>
          </p:cNvPr>
          <p:cNvGrpSpPr/>
          <p:nvPr/>
        </p:nvGrpSpPr>
        <p:grpSpPr>
          <a:xfrm>
            <a:off x="315875" y="7745036"/>
            <a:ext cx="8165505" cy="1687409"/>
            <a:chOff x="4910892" y="7977797"/>
            <a:chExt cx="8165505" cy="16874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4E72E-A148-CA44-95F9-C919CDE0F093}"/>
                </a:ext>
              </a:extLst>
            </p:cNvPr>
            <p:cNvSpPr txBox="1"/>
            <p:nvPr/>
          </p:nvSpPr>
          <p:spPr>
            <a:xfrm>
              <a:off x="4910892" y="7977797"/>
              <a:ext cx="8165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a blog:                                                                                                   April 12, 2018 </a:t>
              </a:r>
            </a:p>
            <a:p>
              <a:r>
                <a:rPr lang="en-US" dirty="0">
                  <a:hlinkClick r:id="rId3"/>
                </a:rPr>
                <a:t>https://blog.revolutionanalytics.com/2018/04/the-case-for-r-for-ai-developers.html</a:t>
              </a:r>
              <a:r>
                <a:rPr lang="en-US" dirty="0"/>
                <a:t>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BC52E8C-E936-A844-AC43-E9AE7B7C5E8C}"/>
                </a:ext>
              </a:extLst>
            </p:cNvPr>
            <p:cNvGrpSpPr/>
            <p:nvPr/>
          </p:nvGrpSpPr>
          <p:grpSpPr>
            <a:xfrm>
              <a:off x="5020900" y="8661630"/>
              <a:ext cx="3987422" cy="1003576"/>
              <a:chOff x="8606717" y="7958093"/>
              <a:chExt cx="3987422" cy="100357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EF2B9F0-6FBA-8442-BD2D-6A831BD9D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717" y="7958093"/>
                <a:ext cx="3987421" cy="100357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934AF6-4B33-A94B-BE15-B2FDDCF1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2382" y="8099214"/>
                <a:ext cx="1451757" cy="6463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635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/>
              <a:t>The Big Data V’s</a:t>
            </a:r>
            <a:endParaRPr sz="7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882087-648A-5947-8BBD-64502AF1D070}"/>
              </a:ext>
            </a:extLst>
          </p:cNvPr>
          <p:cNvGrpSpPr/>
          <p:nvPr/>
        </p:nvGrpSpPr>
        <p:grpSpPr>
          <a:xfrm>
            <a:off x="2888605" y="2961211"/>
            <a:ext cx="4135911" cy="4315578"/>
            <a:chOff x="2888605" y="2961211"/>
            <a:chExt cx="4135911" cy="4315578"/>
          </a:xfrm>
        </p:grpSpPr>
        <p:sp>
          <p:nvSpPr>
            <p:cNvPr id="8" name="Oval 7"/>
            <p:cNvSpPr/>
            <p:nvPr/>
          </p:nvSpPr>
          <p:spPr>
            <a:xfrm>
              <a:off x="2888605" y="2961211"/>
              <a:ext cx="4135911" cy="431557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4196719" y="3866004"/>
              <a:ext cx="2794186" cy="84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/>
                <a:t>Volume</a:t>
              </a:r>
              <a:endParaRPr lang="en-US" sz="1800" dirty="0"/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Bigger than Memory</a:t>
              </a:r>
              <a:endParaRPr sz="1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0B51C35-97A8-DA44-B352-BD5E2E2FB2BD}"/>
              </a:ext>
            </a:extLst>
          </p:cNvPr>
          <p:cNvGrpSpPr/>
          <p:nvPr/>
        </p:nvGrpSpPr>
        <p:grpSpPr>
          <a:xfrm>
            <a:off x="162499" y="2961211"/>
            <a:ext cx="4135911" cy="4315578"/>
            <a:chOff x="162499" y="2961211"/>
            <a:chExt cx="4135911" cy="4315578"/>
          </a:xfrm>
        </p:grpSpPr>
        <p:sp>
          <p:nvSpPr>
            <p:cNvPr id="2" name="Oval 1"/>
            <p:cNvSpPr/>
            <p:nvPr/>
          </p:nvSpPr>
          <p:spPr>
            <a:xfrm>
              <a:off x="162499" y="2961211"/>
              <a:ext cx="4135911" cy="431557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239187" y="4342363"/>
              <a:ext cx="2615781" cy="12633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/>
                <a:t>Variety</a:t>
              </a:r>
              <a:endParaRPr lang="en-US" dirty="0"/>
            </a:p>
            <a:p>
              <a:pPr marL="182880" lvl="1" indent="0" algn="l">
                <a:lnSpc>
                  <a:spcPct val="5000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Connecting Disparate</a:t>
              </a:r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 Data Sources</a:t>
              </a:r>
              <a:endParaRPr sz="18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A1DE73-D947-CA44-9CE5-29B46551B3B4}"/>
              </a:ext>
            </a:extLst>
          </p:cNvPr>
          <p:cNvGrpSpPr/>
          <p:nvPr/>
        </p:nvGrpSpPr>
        <p:grpSpPr>
          <a:xfrm>
            <a:off x="1523755" y="5299841"/>
            <a:ext cx="4135911" cy="4315578"/>
            <a:chOff x="1523755" y="5299841"/>
            <a:chExt cx="4135911" cy="4315578"/>
          </a:xfrm>
        </p:grpSpPr>
        <p:sp>
          <p:nvSpPr>
            <p:cNvPr id="9" name="Oval 8"/>
            <p:cNvSpPr/>
            <p:nvPr/>
          </p:nvSpPr>
          <p:spPr>
            <a:xfrm>
              <a:off x="1523755" y="5299841"/>
              <a:ext cx="4135911" cy="431557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2524748" y="7688096"/>
              <a:ext cx="1956781" cy="12567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dirty="0"/>
                <a:t>Velocity</a:t>
              </a:r>
              <a:endParaRPr lang="en-US" dirty="0"/>
            </a:p>
            <a:p>
              <a:pPr marL="182880" lvl="1" indent="0" algn="l">
                <a:lnSpc>
                  <a:spcPct val="5000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Streaming</a:t>
              </a:r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Real Time</a:t>
              </a:r>
              <a:endParaRPr sz="18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C9A460-93E9-854D-9BC0-C703D0540FD2}"/>
              </a:ext>
            </a:extLst>
          </p:cNvPr>
          <p:cNvGrpSpPr/>
          <p:nvPr/>
        </p:nvGrpSpPr>
        <p:grpSpPr>
          <a:xfrm>
            <a:off x="7277804" y="5119000"/>
            <a:ext cx="4135911" cy="4315578"/>
            <a:chOff x="7277804" y="5119000"/>
            <a:chExt cx="4135911" cy="4315578"/>
          </a:xfrm>
        </p:grpSpPr>
        <p:sp>
          <p:nvSpPr>
            <p:cNvPr id="15" name="Oval 14"/>
            <p:cNvSpPr/>
            <p:nvPr/>
          </p:nvSpPr>
          <p:spPr>
            <a:xfrm>
              <a:off x="7277804" y="5119000"/>
              <a:ext cx="4135911" cy="431557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Shape 169"/>
            <p:cNvSpPr/>
            <p:nvPr/>
          </p:nvSpPr>
          <p:spPr>
            <a:xfrm>
              <a:off x="8870727" y="6493304"/>
              <a:ext cx="2171193" cy="16123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dirty="0"/>
                <a:t>Validity</a:t>
              </a:r>
            </a:p>
            <a:p>
              <a:pPr marL="182880" lvl="1" indent="0" algn="l">
                <a:lnSpc>
                  <a:spcPct val="5000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dirty="0"/>
                <a:t>Veracity</a:t>
              </a:r>
              <a:endParaRPr lang="en-US" sz="1800" dirty="0"/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Bias</a:t>
              </a:r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/>
                <a:t>Trustworthiness</a:t>
              </a:r>
              <a:endParaRPr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4CD2-C4E1-6645-9DDF-FF9EE3B7E4BD}"/>
              </a:ext>
            </a:extLst>
          </p:cNvPr>
          <p:cNvGrpSpPr/>
          <p:nvPr/>
        </p:nvGrpSpPr>
        <p:grpSpPr>
          <a:xfrm>
            <a:off x="4481529" y="5299841"/>
            <a:ext cx="4135911" cy="4315578"/>
            <a:chOff x="4481529" y="5299841"/>
            <a:chExt cx="4135911" cy="4315578"/>
          </a:xfrm>
        </p:grpSpPr>
        <p:sp>
          <p:nvSpPr>
            <p:cNvPr id="19" name="Oval 18"/>
            <p:cNvSpPr/>
            <p:nvPr/>
          </p:nvSpPr>
          <p:spPr>
            <a:xfrm>
              <a:off x="4481529" y="5299841"/>
              <a:ext cx="4135911" cy="431557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0" name="Shape 169"/>
            <p:cNvSpPr/>
            <p:nvPr/>
          </p:nvSpPr>
          <p:spPr>
            <a:xfrm>
              <a:off x="5610031" y="7531205"/>
              <a:ext cx="1953768" cy="16123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182880" lvl="1" indent="0" algn="l"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dirty="0"/>
                <a:t>Volatility</a:t>
              </a:r>
            </a:p>
            <a:p>
              <a:pPr marL="182880" lvl="1" indent="0" algn="l">
                <a:lnSpc>
                  <a:spcPct val="5000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dirty="0"/>
                <a:t>Variability</a:t>
              </a:r>
              <a:endParaRPr lang="en-US" sz="1800" dirty="0"/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 err="1"/>
                <a:t>Bursty</a:t>
              </a:r>
              <a:r>
                <a:rPr lang="en-US" sz="1800" dirty="0"/>
                <a:t> arrival</a:t>
              </a:r>
            </a:p>
            <a:p>
              <a:pPr marL="182880" lvl="1" indent="0" algn="l">
                <a:lnSpc>
                  <a:spcPct val="0"/>
                </a:lnSpc>
                <a:spcBef>
                  <a:spcPts val="2100"/>
                </a:spcBef>
                <a:defRPr sz="2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en-US" sz="1800" dirty="0" err="1"/>
                <a:t>Nonstationary</a:t>
              </a:r>
              <a:endParaRPr sz="1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86915" y="3153745"/>
            <a:ext cx="6074508" cy="20723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7150" dist="8890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82880"/>
            <a:r>
              <a:rPr lang="en-US" sz="3200" dirty="0">
                <a:solidFill>
                  <a:schemeClr val="bg1"/>
                </a:solidFill>
              </a:rPr>
              <a:t>Crowdsourced Data</a:t>
            </a:r>
          </a:p>
          <a:p>
            <a:pPr marL="182880"/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Data collected for another purpose</a:t>
            </a:r>
          </a:p>
          <a:p>
            <a:pPr marL="182880"/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Data from unrelated activity</a:t>
            </a:r>
          </a:p>
          <a:p>
            <a:pPr marL="182880"/>
            <a:r>
              <a:rPr lang="en-US" sz="3200" dirty="0">
                <a:solidFill>
                  <a:schemeClr val="bg1"/>
                </a:solidFill>
              </a:rPr>
              <a:t>Not based on a design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65" y="0"/>
            <a:ext cx="11817541" cy="2044027"/>
          </a:xfrm>
        </p:spPr>
        <p:txBody>
          <a:bodyPr>
            <a:normAutofit/>
          </a:bodyPr>
          <a:lstStyle/>
          <a:p>
            <a:r>
              <a:rPr lang="en-US" sz="5400" dirty="0"/>
              <a:t>Statistical Learning or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94882" y="1793300"/>
            <a:ext cx="7437438" cy="2043113"/>
          </a:xfrm>
        </p:spPr>
        <p:txBody>
          <a:bodyPr>
            <a:norm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sz="3200" b="1" dirty="0"/>
              <a:t>Both are about learning from data</a:t>
            </a:r>
            <a:r>
              <a:rPr lang="en-US" sz="3200" dirty="0"/>
              <a:t>, some difference in emphasis:</a:t>
            </a:r>
          </a:p>
          <a:p>
            <a:pPr lvl="1">
              <a:spcBef>
                <a:spcPts val="640"/>
              </a:spcBef>
            </a:pPr>
            <a:r>
              <a:rPr lang="en-US" sz="2800" dirty="0"/>
              <a:t>SL: Understanding and discovery: </a:t>
            </a:r>
            <a:r>
              <a:rPr lang="en-US" sz="2800" b="1" dirty="0">
                <a:solidFill>
                  <a:srgbClr val="FF0000"/>
                </a:solidFill>
              </a:rPr>
              <a:t>Why?</a:t>
            </a:r>
            <a:endParaRPr lang="en-US" sz="2800" dirty="0"/>
          </a:p>
          <a:p>
            <a:pPr lvl="1">
              <a:spcBef>
                <a:spcPts val="640"/>
              </a:spcBef>
            </a:pPr>
            <a:r>
              <a:rPr lang="en-US" sz="2800" dirty="0"/>
              <a:t>ML: Processing and prediction</a:t>
            </a:r>
            <a:endParaRPr lang="en-US" sz="3200" dirty="0">
              <a:latin typeface="+mn-lt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1116638" y="5126977"/>
            <a:ext cx="4472030" cy="87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36" tIns="48768" rIns="97536" bIns="48768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+mn-lt"/>
              </a:rPr>
              <a:t>Machine Learning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5254435" y="5156534"/>
            <a:ext cx="4473787" cy="875936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Statistical Learning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5490925" y="5535920"/>
            <a:ext cx="4473787" cy="2791594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Model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Dummy variable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Parameters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Fitting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Test set performance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Regression/classification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Density estimation, clustering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1116638" y="5506363"/>
            <a:ext cx="4472030" cy="2791594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Network, graph  . . . . . . . . . . . . . . . 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One-hot .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Weights  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Learning  . . . . .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Generalization  . . . .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Supervised learning  . . . . . . . . . . . 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2400" dirty="0"/>
              <a:t>Unsupervised learning  . . . . . . . . . 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94882" y="4618519"/>
            <a:ext cx="9217614" cy="4142727"/>
            <a:chOff x="175552" y="3174160"/>
            <a:chExt cx="8641513" cy="3883810"/>
          </a:xfrm>
        </p:grpSpPr>
        <p:sp>
          <p:nvSpPr>
            <p:cNvPr id="5" name="Title 1"/>
            <p:cNvSpPr txBox="1">
              <a:spLocks/>
            </p:cNvSpPr>
            <p:nvPr/>
          </p:nvSpPr>
          <p:spPr bwMode="auto">
            <a:xfrm>
              <a:off x="188387" y="3174160"/>
              <a:ext cx="8628678" cy="636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7536" tIns="48768" rIns="97536" bIns="48768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200" b="1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2pPr>
              <a:lvl3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3pPr>
              <a:lvl4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4pPr>
              <a:lvl5pPr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5pPr>
              <a:lvl6pPr marL="4572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6pPr>
              <a:lvl7pPr marL="9144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7pPr>
              <a:lvl8pPr marL="13716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8pPr>
              <a:lvl9pPr marL="1828800" algn="l" rtl="0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6C3A"/>
                  </a:solidFill>
                  <a:latin typeface="Arial Black" pitchFamily="34" charset="0"/>
                </a:defRPr>
              </a:lvl9pPr>
            </a:lstStyle>
            <a:p>
              <a:r>
                <a:rPr lang="en-US" sz="4000" dirty="0">
                  <a:solidFill>
                    <a:srgbClr val="0070C0"/>
                  </a:solidFill>
                </a:rPr>
                <a:t>Glossary</a:t>
              </a:r>
              <a:r>
                <a:rPr lang="en-US" dirty="0">
                  <a:solidFill>
                    <a:srgbClr val="0070C0"/>
                  </a:solidFill>
                </a:rPr>
                <a:t>*</a:t>
              </a:r>
              <a:r>
                <a:rPr lang="en-US" sz="4400" dirty="0">
                  <a:solidFill>
                    <a:srgbClr val="0070C0"/>
                  </a:solidFill>
                </a:rPr>
                <a:t>            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5552" y="6737690"/>
              <a:ext cx="5839400" cy="320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0070C0"/>
                  </a:solidFill>
                </a:rPr>
                <a:t>* </a:t>
              </a:r>
              <a:r>
                <a:rPr lang="en-US" i="1" dirty="0">
                  <a:solidFill>
                    <a:srgbClr val="0070C0"/>
                  </a:solidFill>
                </a:rPr>
                <a:t>adapted from Rob </a:t>
              </a:r>
              <a:r>
                <a:rPr lang="en-US" i="1" dirty="0" err="1">
                  <a:solidFill>
                    <a:srgbClr val="0070C0"/>
                  </a:solidFill>
                </a:rPr>
                <a:t>Tibshirani</a:t>
              </a:r>
              <a:r>
                <a:rPr lang="en-US" i="1" dirty="0">
                  <a:solidFill>
                    <a:srgbClr val="0070C0"/>
                  </a:solidFill>
                </a:rPr>
                <a:t>, Stanford Department of Statistics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991300" y="4882959"/>
            <a:ext cx="184731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sz="4400" dirty="0"/>
          </a:p>
        </p:txBody>
      </p:sp>
      <p:pic>
        <p:nvPicPr>
          <p:cNvPr id="1026" name="Picture 2" descr="Cover art">
            <a:extLst>
              <a:ext uri="{FF2B5EF4-FFF2-40B4-BE49-F238E27FC236}">
                <a16:creationId xmlns:a16="http://schemas.microsoft.com/office/drawing/2014/main" id="{73073EB0-CA1C-F84B-95F6-36A37A5F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74" y="2629255"/>
            <a:ext cx="1708577" cy="28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droppedImage.png">
            <a:extLst>
              <a:ext uri="{FF2B5EF4-FFF2-40B4-BE49-F238E27FC236}">
                <a16:creationId xmlns:a16="http://schemas.microsoft.com/office/drawing/2014/main" id="{BE6EBE8E-8EF4-924A-9C46-C8ECD6065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1167" y="4711315"/>
            <a:ext cx="1727526" cy="2608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704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droppedImage.pdf"/>
          <p:cNvPicPr>
            <a:picLocks noChangeAspect="1"/>
          </p:cNvPicPr>
          <p:nvPr/>
        </p:nvPicPr>
        <p:blipFill>
          <a:blip r:embed="rId2">
            <a:extLst/>
          </a:blip>
          <a:srcRect l="19960" t="12653" r="27267" b="2098"/>
          <a:stretch>
            <a:fillRect/>
          </a:stretch>
        </p:blipFill>
        <p:spPr>
          <a:xfrm>
            <a:off x="9652000" y="4267200"/>
            <a:ext cx="16510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1435100"/>
            <a:ext cx="1917700" cy="303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droppedImage.pdf"/>
          <p:cNvPicPr>
            <a:picLocks noChangeAspect="1"/>
          </p:cNvPicPr>
          <p:nvPr/>
        </p:nvPicPr>
        <p:blipFill>
          <a:blip r:embed="rId4">
            <a:extLst/>
          </a:blip>
          <a:srcRect l="17083" t="12083" r="25000" b="833"/>
          <a:stretch>
            <a:fillRect/>
          </a:stretch>
        </p:blipFill>
        <p:spPr>
          <a:xfrm>
            <a:off x="25400" y="3276600"/>
            <a:ext cx="1765300" cy="265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econ-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84800" y="6350000"/>
            <a:ext cx="1752600" cy="2451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55000" y="1549400"/>
            <a:ext cx="1831352" cy="281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droppedImage.pdf"/>
          <p:cNvPicPr>
            <a:picLocks noChangeAspect="1"/>
          </p:cNvPicPr>
          <p:nvPr/>
        </p:nvPicPr>
        <p:blipFill>
          <a:blip r:embed="rId7">
            <a:extLst/>
          </a:blip>
          <a:srcRect l="16878" t="231" r="16878" b="924"/>
          <a:stretch>
            <a:fillRect/>
          </a:stretch>
        </p:blipFill>
        <p:spPr>
          <a:xfrm>
            <a:off x="11201400" y="1536700"/>
            <a:ext cx="1906516" cy="284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droppedImage.pdf"/>
          <p:cNvPicPr>
            <a:picLocks noChangeAspect="1"/>
          </p:cNvPicPr>
          <p:nvPr/>
        </p:nvPicPr>
        <p:blipFill>
          <a:blip r:embed="rId8">
            <a:extLst/>
          </a:blip>
          <a:srcRect l="18333" t="11666" r="26249" b="416"/>
          <a:stretch>
            <a:fillRect/>
          </a:stretch>
        </p:blipFill>
        <p:spPr>
          <a:xfrm>
            <a:off x="1841500" y="3390900"/>
            <a:ext cx="16891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droppedImage.pdf"/>
          <p:cNvPicPr>
            <a:picLocks noChangeAspect="1"/>
          </p:cNvPicPr>
          <p:nvPr/>
        </p:nvPicPr>
        <p:blipFill>
          <a:blip r:embed="rId9">
            <a:extLst/>
          </a:blip>
          <a:srcRect l="17500" t="12500" r="25000" b="1250"/>
          <a:stretch>
            <a:fillRect/>
          </a:stretch>
        </p:blipFill>
        <p:spPr>
          <a:xfrm>
            <a:off x="7734300" y="5067300"/>
            <a:ext cx="1752600" cy="262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droppedImage.pdf"/>
          <p:cNvPicPr>
            <a:picLocks noChangeAspect="1"/>
          </p:cNvPicPr>
          <p:nvPr/>
        </p:nvPicPr>
        <p:blipFill>
          <a:blip r:embed="rId10">
            <a:extLst/>
          </a:blip>
          <a:srcRect l="17888" t="293" r="18182" b="586"/>
          <a:stretch>
            <a:fillRect/>
          </a:stretch>
        </p:blipFill>
        <p:spPr>
          <a:xfrm>
            <a:off x="11185618" y="6083300"/>
            <a:ext cx="1714501" cy="265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roppedImage.pdf"/>
          <p:cNvPicPr>
            <a:picLocks noChangeAspect="1"/>
          </p:cNvPicPr>
          <p:nvPr/>
        </p:nvPicPr>
        <p:blipFill>
          <a:blip r:embed="rId11">
            <a:extLst/>
          </a:blip>
          <a:srcRect l="18333" t="11666" r="26249" b="833"/>
          <a:stretch>
            <a:fillRect/>
          </a:stretch>
        </p:blipFill>
        <p:spPr>
          <a:xfrm>
            <a:off x="3581400" y="3556000"/>
            <a:ext cx="16891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droppedImage.pdf"/>
          <p:cNvPicPr>
            <a:picLocks noChangeAspect="1"/>
          </p:cNvPicPr>
          <p:nvPr/>
        </p:nvPicPr>
        <p:blipFill>
          <a:blip r:embed="rId12">
            <a:extLst/>
          </a:blip>
          <a:srcRect l="18674" t="301" r="19578" b="301"/>
          <a:stretch>
            <a:fillRect/>
          </a:stretch>
        </p:blipFill>
        <p:spPr>
          <a:xfrm>
            <a:off x="330200" y="4991100"/>
            <a:ext cx="2032000" cy="327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droppedImage.pdf"/>
          <p:cNvPicPr>
            <a:picLocks noChangeAspect="1"/>
          </p:cNvPicPr>
          <p:nvPr/>
        </p:nvPicPr>
        <p:blipFill>
          <a:blip r:embed="rId13">
            <a:extLst/>
          </a:blip>
          <a:srcRect l="15833" t="11666" r="23750" b="416"/>
          <a:stretch>
            <a:fillRect/>
          </a:stretch>
        </p:blipFill>
        <p:spPr>
          <a:xfrm>
            <a:off x="1384300" y="1612900"/>
            <a:ext cx="18415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droppedImage.pdf"/>
          <p:cNvPicPr>
            <a:picLocks noChangeAspect="1"/>
          </p:cNvPicPr>
          <p:nvPr/>
        </p:nvPicPr>
        <p:blipFill>
          <a:blip r:embed="rId14">
            <a:extLst/>
          </a:blip>
          <a:srcRect l="17049" t="164" r="17049" b="164"/>
          <a:stretch>
            <a:fillRect/>
          </a:stretch>
        </p:blipFill>
        <p:spPr>
          <a:xfrm>
            <a:off x="7188200" y="7493000"/>
            <a:ext cx="1473200" cy="2228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droppedImage.pdf"/>
          <p:cNvPicPr>
            <a:picLocks noChangeAspect="1"/>
          </p:cNvPicPr>
          <p:nvPr/>
        </p:nvPicPr>
        <p:blipFill>
          <a:blip r:embed="rId15">
            <a:extLst/>
          </a:blip>
          <a:srcRect l="11744" t="335" r="12080" b="671"/>
          <a:stretch>
            <a:fillRect/>
          </a:stretch>
        </p:blipFill>
        <p:spPr>
          <a:xfrm>
            <a:off x="10617200" y="7543800"/>
            <a:ext cx="1930400" cy="250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droppedImage.pdf"/>
          <p:cNvPicPr>
            <a:picLocks noChangeAspect="1"/>
          </p:cNvPicPr>
          <p:nvPr/>
        </p:nvPicPr>
        <p:blipFill>
          <a:blip r:embed="rId16">
            <a:extLst/>
          </a:blip>
          <a:srcRect l="17083" t="11666" r="25000"/>
          <a:stretch>
            <a:fillRect/>
          </a:stretch>
        </p:blipFill>
        <p:spPr>
          <a:xfrm>
            <a:off x="1104900" y="6070600"/>
            <a:ext cx="1765300" cy="269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droppedImage.pdf"/>
          <p:cNvPicPr>
            <a:picLocks noChangeAspect="1"/>
          </p:cNvPicPr>
          <p:nvPr/>
        </p:nvPicPr>
        <p:blipFill>
          <a:blip r:embed="rId17">
            <a:extLst/>
          </a:blip>
          <a:srcRect l="17221" t="11885" r="25352" b="705"/>
          <a:stretch>
            <a:fillRect/>
          </a:stretch>
        </p:blipFill>
        <p:spPr>
          <a:xfrm>
            <a:off x="9306885" y="7505700"/>
            <a:ext cx="1693753" cy="257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droppedImage.pdf"/>
          <p:cNvPicPr>
            <a:picLocks noChangeAspect="1"/>
          </p:cNvPicPr>
          <p:nvPr/>
        </p:nvPicPr>
        <p:blipFill>
          <a:blip r:embed="rId18">
            <a:extLst/>
          </a:blip>
          <a:srcRect l="18658" t="11513" r="18841" b="329"/>
          <a:stretch>
            <a:fillRect/>
          </a:stretch>
        </p:blipFill>
        <p:spPr>
          <a:xfrm>
            <a:off x="5168900" y="8102600"/>
            <a:ext cx="1917795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droppedImage.pdf"/>
          <p:cNvPicPr>
            <a:picLocks noChangeAspect="1"/>
          </p:cNvPicPr>
          <p:nvPr/>
        </p:nvPicPr>
        <p:blipFill>
          <a:blip r:embed="rId19">
            <a:extLst/>
          </a:blip>
          <a:srcRect l="18692" t="317" r="18693" b="317"/>
          <a:stretch>
            <a:fillRect/>
          </a:stretch>
        </p:blipFill>
        <p:spPr>
          <a:xfrm>
            <a:off x="2294872" y="7023100"/>
            <a:ext cx="1832628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droppedImage.pdf"/>
          <p:cNvPicPr>
            <a:picLocks noChangeAspect="1"/>
          </p:cNvPicPr>
          <p:nvPr/>
        </p:nvPicPr>
        <p:blipFill>
          <a:blip r:embed="rId20">
            <a:extLst/>
          </a:blip>
          <a:srcRect l="17500" t="11250" r="25833" b="2083"/>
          <a:stretch>
            <a:fillRect/>
          </a:stretch>
        </p:blipFill>
        <p:spPr>
          <a:xfrm>
            <a:off x="8547100" y="3479800"/>
            <a:ext cx="1727200" cy="264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droppedImage.pdf"/>
          <p:cNvPicPr>
            <a:picLocks noChangeAspect="1"/>
          </p:cNvPicPr>
          <p:nvPr/>
        </p:nvPicPr>
        <p:blipFill>
          <a:blip r:embed="rId21">
            <a:extLst/>
          </a:blip>
          <a:srcRect l="18404" t="11822" r="25864" b="852"/>
          <a:stretch>
            <a:fillRect/>
          </a:stretch>
        </p:blipFill>
        <p:spPr>
          <a:xfrm>
            <a:off x="7607300" y="6629400"/>
            <a:ext cx="1612900" cy="252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droppedImage.pdf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9842500" y="1917700"/>
            <a:ext cx="1333500" cy="2035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086100" y="1460500"/>
            <a:ext cx="1701800" cy="2586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422108" y="5753100"/>
            <a:ext cx="1791993" cy="234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dropped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938170" y="4610100"/>
            <a:ext cx="1782931" cy="271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dummies-r.jp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3441700" y="7784845"/>
            <a:ext cx="1612901" cy="2032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roppedImage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0774852" y="3162300"/>
            <a:ext cx="2044701" cy="2682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droppedImage.pdf"/>
          <p:cNvPicPr>
            <a:picLocks noChangeAspect="1"/>
          </p:cNvPicPr>
          <p:nvPr/>
        </p:nvPicPr>
        <p:blipFill>
          <a:blip r:embed="rId28">
            <a:extLst/>
          </a:blip>
          <a:srcRect l="16666" t="11666" r="24166" b="416"/>
          <a:stretch>
            <a:fillRect/>
          </a:stretch>
        </p:blipFill>
        <p:spPr>
          <a:xfrm>
            <a:off x="4140200" y="4622800"/>
            <a:ext cx="18034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droppedImage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3721100" y="5613400"/>
            <a:ext cx="1574800" cy="2451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droppedImage.pdf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368300" y="7264400"/>
            <a:ext cx="1511300" cy="2433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roppedImage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1324020" y="8521700"/>
            <a:ext cx="1541080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droppedImage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156200" y="3797300"/>
            <a:ext cx="17145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droppedImage.pdf"/>
          <p:cNvPicPr>
            <a:picLocks noChangeAspect="1"/>
          </p:cNvPicPr>
          <p:nvPr/>
        </p:nvPicPr>
        <p:blipFill>
          <a:blip r:embed="rId33">
            <a:extLst/>
          </a:blip>
          <a:srcRect l="15416" t="12083" r="23750" b="833"/>
          <a:stretch>
            <a:fillRect/>
          </a:stretch>
        </p:blipFill>
        <p:spPr>
          <a:xfrm>
            <a:off x="5676900" y="4559300"/>
            <a:ext cx="1854200" cy="265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droppedImage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204200" y="4737100"/>
            <a:ext cx="1755909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dropped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-190500" y="5803900"/>
            <a:ext cx="1804079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droppedImage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0299700" y="4699000"/>
            <a:ext cx="1807846" cy="27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droppedImage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257300" y="7854156"/>
            <a:ext cx="1612900" cy="2318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droppedImage.pn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39700" y="364671"/>
            <a:ext cx="1727200" cy="246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droppedImage.png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10882604" y="-584200"/>
            <a:ext cx="1830097" cy="27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droppedImage.png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7353300" y="7921638"/>
            <a:ext cx="1612901" cy="2543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droppedImage.png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7174738" y="5867400"/>
            <a:ext cx="1600962" cy="242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roppedImage.png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171700" y="431800"/>
            <a:ext cx="1576828" cy="250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droppedImage.png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4965700" y="5126365"/>
            <a:ext cx="1600200" cy="2430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png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1658600" y="4012670"/>
            <a:ext cx="1587500" cy="2680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droppedImage.png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2921000" y="7747000"/>
            <a:ext cx="1540155" cy="236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droppedImage.png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262466" y="3149600"/>
            <a:ext cx="1566335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droppedImage.png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374900" y="6231851"/>
            <a:ext cx="1511301" cy="2289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droppedImage.png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7289800" y="723900"/>
            <a:ext cx="1489558" cy="229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978-0-387-25146-2.png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6807200" y="1909806"/>
            <a:ext cx="1652525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droppedImage.pdf"/>
          <p:cNvPicPr>
            <a:picLocks noChangeAspect="1"/>
          </p:cNvPicPr>
          <p:nvPr/>
        </p:nvPicPr>
        <p:blipFill>
          <a:blip r:embed="rId50">
            <a:extLst/>
          </a:blip>
          <a:srcRect l="17500" t="11666" r="25416" b="416"/>
          <a:stretch>
            <a:fillRect/>
          </a:stretch>
        </p:blipFill>
        <p:spPr>
          <a:xfrm>
            <a:off x="6705600" y="3543300"/>
            <a:ext cx="17399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droppedImage.png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7772400" y="2781300"/>
            <a:ext cx="1562100" cy="2366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roppedImage.png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8864600" y="6226958"/>
            <a:ext cx="1460501" cy="2370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droppedImage.png"/>
          <p:cNvPicPr>
            <a:picLocks noChangeAspect="1"/>
          </p:cNvPicPr>
          <p:nvPr/>
        </p:nvPicPr>
        <p:blipFill>
          <a:blip r:embed="rId53">
            <a:extLst/>
          </a:blip>
          <a:stretch>
            <a:fillRect/>
          </a:stretch>
        </p:blipFill>
        <p:spPr>
          <a:xfrm>
            <a:off x="3238245" y="3149600"/>
            <a:ext cx="1765555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droppedImage.png"/>
          <p:cNvPicPr>
            <a:picLocks noChangeAspect="1"/>
          </p:cNvPicPr>
          <p:nvPr/>
        </p:nvPicPr>
        <p:blipFill>
          <a:blip r:embed="rId54">
            <a:extLst/>
          </a:blip>
          <a:stretch>
            <a:fillRect/>
          </a:stretch>
        </p:blipFill>
        <p:spPr>
          <a:xfrm>
            <a:off x="4978400" y="1460500"/>
            <a:ext cx="1727200" cy="261902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1270000" y="254000"/>
            <a:ext cx="10464800" cy="81280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6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Unmatched Diversity for Data</a:t>
            </a:r>
          </a:p>
        </p:txBody>
      </p:sp>
      <p:pic>
        <p:nvPicPr>
          <p:cNvPr id="322" name="droppedImage.png"/>
          <p:cNvPicPr>
            <a:picLocks noChangeAspect="1"/>
          </p:cNvPicPr>
          <p:nvPr/>
        </p:nvPicPr>
        <p:blipFill>
          <a:blip r:embed="rId55">
            <a:extLst/>
          </a:blip>
          <a:stretch>
            <a:fillRect/>
          </a:stretch>
        </p:blipFill>
        <p:spPr>
          <a:xfrm>
            <a:off x="5372100" y="2819400"/>
            <a:ext cx="1502360" cy="236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droppedImage.png"/>
          <p:cNvPicPr>
            <a:picLocks noChangeAspect="1"/>
          </p:cNvPicPr>
          <p:nvPr/>
        </p:nvPicPr>
        <p:blipFill>
          <a:blip r:embed="rId56">
            <a:extLst/>
          </a:blip>
          <a:stretch>
            <a:fillRect/>
          </a:stretch>
        </p:blipFill>
        <p:spPr>
          <a:xfrm>
            <a:off x="4610100" y="8445500"/>
            <a:ext cx="1536700" cy="232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droppedImage.png"/>
          <p:cNvPicPr>
            <a:picLocks noChangeAspect="1"/>
          </p:cNvPicPr>
          <p:nvPr/>
        </p:nvPicPr>
        <p:blipFill>
          <a:blip r:embed="rId57">
            <a:extLst/>
          </a:blip>
          <a:stretch>
            <a:fillRect/>
          </a:stretch>
        </p:blipFill>
        <p:spPr>
          <a:xfrm>
            <a:off x="5784977" y="3924300"/>
            <a:ext cx="1926718" cy="247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droppedImage.png"/>
          <p:cNvPicPr>
            <a:picLocks noChangeAspect="1"/>
          </p:cNvPicPr>
          <p:nvPr/>
        </p:nvPicPr>
        <p:blipFill>
          <a:blip r:embed="rId58">
            <a:extLst/>
          </a:blip>
          <a:stretch>
            <a:fillRect/>
          </a:stretch>
        </p:blipFill>
        <p:spPr>
          <a:xfrm>
            <a:off x="10858500" y="5853471"/>
            <a:ext cx="1473200" cy="2376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droppedImage.png"/>
          <p:cNvPicPr>
            <a:picLocks noChangeAspect="1"/>
          </p:cNvPicPr>
          <p:nvPr/>
        </p:nvPicPr>
        <p:blipFill>
          <a:blip r:embed="rId59">
            <a:extLst/>
          </a:blip>
          <a:stretch>
            <a:fillRect/>
          </a:stretch>
        </p:blipFill>
        <p:spPr>
          <a:xfrm>
            <a:off x="9588500" y="2946400"/>
            <a:ext cx="1701800" cy="2569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00"/>
                            </p:stCondLst>
                            <p:childTnLst>
                              <p:par>
                                <p:cTn id="4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00"/>
                            </p:stCondLst>
                            <p:childTnLst>
                              <p:par>
                                <p:cTn id="45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200"/>
                            </p:stCondLst>
                            <p:childTnLst>
                              <p:par>
                                <p:cTn id="5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8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800"/>
                            </p:stCondLst>
                            <p:childTnLst>
                              <p:par>
                                <p:cTn id="60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600"/>
                            </p:stCondLst>
                            <p:childTnLst>
                              <p:par>
                                <p:cTn id="65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400"/>
                            </p:stCondLst>
                            <p:childTnLst>
                              <p:par>
                                <p:cTn id="70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8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200"/>
                            </p:stCondLst>
                            <p:childTnLst>
                              <p:par>
                                <p:cTn id="75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200"/>
                            </p:stCondLst>
                            <p:childTnLst>
                              <p:par>
                                <p:cTn id="80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0"/>
                            </p:stCondLst>
                            <p:childTnLst>
                              <p:par>
                                <p:cTn id="85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800"/>
                            </p:stCondLst>
                            <p:childTnLst>
                              <p:par>
                                <p:cTn id="90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600"/>
                            </p:stCondLst>
                            <p:childTnLst>
                              <p:par>
                                <p:cTn id="95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400"/>
                            </p:stCondLst>
                            <p:childTnLst>
                              <p:par>
                                <p:cTn id="100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6200"/>
                            </p:stCondLst>
                            <p:childTnLst>
                              <p:par>
                                <p:cTn id="105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7800"/>
                            </p:stCondLst>
                            <p:childTnLst>
                              <p:par>
                                <p:cTn id="115" presetID="23" presetClass="entr" presetSubtype="16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8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8600"/>
                            </p:stCondLst>
                            <p:childTnLst>
                              <p:par>
                                <p:cTn id="120" presetID="23" presetClass="entr" presetSubtype="16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400"/>
                            </p:stCondLst>
                            <p:childTnLst>
                              <p:par>
                                <p:cTn id="125" presetID="23" presetClass="entr" presetSubtype="16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8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200"/>
                            </p:stCondLst>
                            <p:childTnLst>
                              <p:par>
                                <p:cTn id="130" presetID="23" presetClass="entr" presetSubtype="16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8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5" presetID="23" presetClass="entr" presetSubtype="16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1800"/>
                            </p:stCondLst>
                            <p:childTnLst>
                              <p:par>
                                <p:cTn id="140" presetID="23" presetClass="entr" presetSubtype="16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8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2600"/>
                            </p:stCondLst>
                            <p:childTnLst>
                              <p:par>
                                <p:cTn id="145" presetID="23" presetClass="entr" presetSubtype="16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8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3400"/>
                            </p:stCondLst>
                            <p:childTnLst>
                              <p:par>
                                <p:cTn id="150" presetID="23" presetClass="entr" presetSubtype="16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200"/>
                            </p:stCondLst>
                            <p:childTnLst>
                              <p:par>
                                <p:cTn id="155" presetID="23" presetClass="entr" presetSubtype="16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60" presetID="23" presetClass="entr" presetSubtype="16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8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8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800"/>
                            </p:stCondLst>
                            <p:childTnLst>
                              <p:par>
                                <p:cTn id="165" presetID="23" presetClass="entr" presetSubtype="16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8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8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6600"/>
                            </p:stCondLst>
                            <p:childTnLst>
                              <p:par>
                                <p:cTn id="170" presetID="23" presetClass="entr" presetSubtype="16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8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8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7400"/>
                            </p:stCondLst>
                            <p:childTnLst>
                              <p:par>
                                <p:cTn id="175" presetID="23" presetClass="entr" presetSubtype="16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8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8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8200"/>
                            </p:stCondLst>
                            <p:childTnLst>
                              <p:par>
                                <p:cTn id="180" presetID="23" presetClass="entr" presetSubtype="16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8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8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9000"/>
                            </p:stCondLst>
                            <p:childTnLst>
                              <p:par>
                                <p:cTn id="185" presetID="23" presetClass="entr" presetSubtype="16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8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9800"/>
                            </p:stCondLst>
                            <p:childTnLst>
                              <p:par>
                                <p:cTn id="190" presetID="23" presetClass="entr" presetSubtype="16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8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8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600"/>
                            </p:stCondLst>
                            <p:childTnLst>
                              <p:par>
                                <p:cTn id="195" presetID="23" presetClass="entr" presetSubtype="16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8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8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1400"/>
                            </p:stCondLst>
                            <p:childTnLst>
                              <p:par>
                                <p:cTn id="200" presetID="23" presetClass="entr" presetSubtype="16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8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8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2200"/>
                            </p:stCondLst>
                            <p:childTnLst>
                              <p:par>
                                <p:cTn id="205" presetID="23" presetClass="entr" presetSubtype="16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8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8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3000"/>
                            </p:stCondLst>
                            <p:childTnLst>
                              <p:par>
                                <p:cTn id="210" presetID="23" presetClass="entr" presetSubtype="16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8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3800"/>
                            </p:stCondLst>
                            <p:childTnLst>
                              <p:par>
                                <p:cTn id="215" presetID="23" presetClass="entr" presetSubtype="16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8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8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4600"/>
                            </p:stCondLst>
                            <p:childTnLst>
                              <p:par>
                                <p:cTn id="220" presetID="23" presetClass="entr" presetSubtype="16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8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8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5400"/>
                            </p:stCondLst>
                            <p:childTnLst>
                              <p:par>
                                <p:cTn id="225" presetID="23" presetClass="entr" presetSubtype="16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8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8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6200"/>
                            </p:stCondLst>
                            <p:childTnLst>
                              <p:par>
                                <p:cTn id="230" presetID="23" presetClass="entr" presetSubtype="16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8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37000"/>
                            </p:stCondLst>
                            <p:childTnLst>
                              <p:par>
                                <p:cTn id="235" presetID="23" presetClass="entr" presetSubtype="16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8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8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7800"/>
                            </p:stCondLst>
                            <p:childTnLst>
                              <p:par>
                                <p:cTn id="240" presetID="23" presetClass="entr" presetSubtype="16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1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8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8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8600"/>
                            </p:stCondLst>
                            <p:childTnLst>
                              <p:par>
                                <p:cTn id="245" presetID="23" presetClass="entr" presetSubtype="16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8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9400"/>
                            </p:stCondLst>
                            <p:childTnLst>
                              <p:par>
                                <p:cTn id="250" presetID="23" presetClass="entr" presetSubtype="16" fill="hold" grpId="5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40200"/>
                            </p:stCondLst>
                            <p:childTnLst>
                              <p:par>
                                <p:cTn id="255" presetID="23" presetClass="entr" presetSubtype="16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8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41000"/>
                            </p:stCondLst>
                            <p:childTnLst>
                              <p:par>
                                <p:cTn id="260" presetID="23" presetClass="entr" presetSubtype="16" fill="hold" grpId="5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8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8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41800"/>
                            </p:stCondLst>
                            <p:childTnLst>
                              <p:par>
                                <p:cTn id="265" presetID="23" presetClass="entr" presetSubtype="16" fill="hold" grpId="5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8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8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42600"/>
                            </p:stCondLst>
                            <p:childTnLst>
                              <p:par>
                                <p:cTn id="270" presetID="23" presetClass="entr" presetSubtype="16" fill="hold" grpId="5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8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8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43400"/>
                            </p:stCondLst>
                            <p:childTnLst>
                              <p:par>
                                <p:cTn id="275" presetID="23" presetClass="entr" presetSubtype="16" fill="hold" grpId="5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8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8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44200"/>
                            </p:stCondLst>
                            <p:childTnLst>
                              <p:par>
                                <p:cTn id="280" presetID="23" presetClass="entr" presetSubtype="16" fill="hold" grpId="5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45000"/>
                            </p:stCondLst>
                            <p:childTnLst>
                              <p:par>
                                <p:cTn id="285" presetID="23" presetClass="entr" presetSubtype="16" fill="hold" grpId="5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45800"/>
                            </p:stCondLst>
                            <p:childTnLst>
                              <p:par>
                                <p:cTn id="290" presetID="23" presetClass="entr" presetSubtype="16" fill="hold" grpId="5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1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8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8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animBg="1" advAuto="0"/>
      <p:bldP spid="269" grpId="9" animBg="1" advAuto="0"/>
      <p:bldP spid="270" grpId="16" animBg="1" advAuto="0"/>
      <p:bldP spid="271" grpId="5" animBg="1" advAuto="0"/>
      <p:bldP spid="272" grpId="15" animBg="1" advAuto="0"/>
      <p:bldP spid="273" grpId="4" animBg="1" advAuto="0"/>
      <p:bldP spid="274" grpId="2" animBg="1" advAuto="0"/>
      <p:bldP spid="275" grpId="8" animBg="1" advAuto="0"/>
      <p:bldP spid="276" grpId="11" animBg="1" advAuto="0"/>
      <p:bldP spid="277" grpId="3" animBg="1" advAuto="0"/>
      <p:bldP spid="278" grpId="12" animBg="1" advAuto="0"/>
      <p:bldP spid="279" grpId="13" animBg="1" advAuto="0"/>
      <p:bldP spid="280" grpId="14" animBg="1" advAuto="0"/>
      <p:bldP spid="281" grpId="17" animBg="1" advAuto="0"/>
      <p:bldP spid="282" grpId="18" animBg="1" advAuto="0"/>
      <p:bldP spid="283" grpId="19" animBg="1" advAuto="0"/>
      <p:bldP spid="284" grpId="20" animBg="1" advAuto="0"/>
      <p:bldP spid="285" grpId="22" animBg="1" advAuto="0"/>
      <p:bldP spid="286" grpId="23" animBg="1" advAuto="0"/>
      <p:bldP spid="287" grpId="24" animBg="1" advAuto="0"/>
      <p:bldP spid="288" grpId="28" animBg="1" advAuto="0"/>
      <p:bldP spid="289" grpId="30" animBg="1" advAuto="0"/>
      <p:bldP spid="290" grpId="31" animBg="1" advAuto="0"/>
      <p:bldP spid="291" grpId="29" animBg="1" advAuto="0"/>
      <p:bldP spid="292" grpId="35" animBg="1" advAuto="0"/>
      <p:bldP spid="293" grpId="32" animBg="1" advAuto="0"/>
      <p:bldP spid="294" grpId="6" animBg="1" advAuto="0"/>
      <p:bldP spid="295" grpId="36" animBg="1" advAuto="0"/>
      <p:bldP spid="296" grpId="25" animBg="1" advAuto="0"/>
      <p:bldP spid="297" grpId="34" animBg="1" advAuto="0"/>
      <p:bldP spid="298" grpId="7" animBg="1" advAuto="0"/>
      <p:bldP spid="299" grpId="10" animBg="1" advAuto="0"/>
      <p:bldP spid="300" grpId="38" animBg="1" advAuto="0"/>
      <p:bldP spid="301" grpId="39" animBg="1" advAuto="0"/>
      <p:bldP spid="302" grpId="40" animBg="1" advAuto="0"/>
      <p:bldP spid="303" grpId="41" animBg="1" advAuto="0"/>
      <p:bldP spid="304" grpId="26" animBg="1" advAuto="0"/>
      <p:bldP spid="305" grpId="43" animBg="1" advAuto="0"/>
      <p:bldP spid="306" grpId="44" animBg="1" advAuto="0"/>
      <p:bldP spid="307" grpId="45" animBg="1" advAuto="0"/>
      <p:bldP spid="308" grpId="46" animBg="1" advAuto="0"/>
      <p:bldP spid="309" grpId="47" animBg="1" advAuto="0"/>
      <p:bldP spid="310" grpId="48" animBg="1" advAuto="0"/>
      <p:bldP spid="311" grpId="50" animBg="1" advAuto="0"/>
      <p:bldP spid="312" grpId="51" animBg="1" advAuto="0"/>
      <p:bldP spid="313" grpId="52" animBg="1" advAuto="0"/>
      <p:bldP spid="314" grpId="27" animBg="1" advAuto="0"/>
      <p:bldP spid="315" grpId="33" animBg="1" advAuto="0"/>
      <p:bldP spid="316" grpId="37" animBg="1" advAuto="0"/>
      <p:bldP spid="317" grpId="49" animBg="1" advAuto="0"/>
      <p:bldP spid="318" grpId="53" animBg="1" advAuto="0"/>
      <p:bldP spid="319" grpId="42" animBg="1" advAuto="0"/>
      <p:bldP spid="320" grpId="21" animBg="1" advAuto="0"/>
      <p:bldP spid="322" grpId="54" animBg="1" advAuto="0"/>
      <p:bldP spid="323" grpId="55" animBg="1" advAuto="0"/>
      <p:bldP spid="324" grpId="56" animBg="1" advAuto="0"/>
      <p:bldP spid="325" grpId="57" animBg="1" advAuto="0"/>
      <p:bldP spid="326" grpId="58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956"/>
            <a:ext cx="13004800" cy="509666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6105" y="338125"/>
            <a:ext cx="12271898" cy="1247521"/>
          </a:xfrm>
        </p:spPr>
        <p:txBody>
          <a:bodyPr>
            <a:normAutofit fontScale="90000"/>
          </a:bodyPr>
          <a:lstStyle/>
          <a:p>
            <a:r>
              <a:rPr lang="en-US" dirty="0"/>
              <a:t>Oak Ridge National Laboratory</a:t>
            </a:r>
            <a:br>
              <a:rPr lang="en-US" dirty="0"/>
            </a:br>
            <a:r>
              <a:rPr lang="en-US" dirty="0"/>
              <a:t> Leadership Computing Facility</a:t>
            </a:r>
            <a:br>
              <a:rPr lang="en-US" dirty="0"/>
            </a:br>
            <a:r>
              <a:rPr lang="en-US" dirty="0"/>
              <a:t>           Supercomputing from </a:t>
            </a:r>
            <a:r>
              <a:rPr lang="en-US" dirty="0" err="1"/>
              <a:t>Petascale</a:t>
            </a:r>
            <a:r>
              <a:rPr lang="en-US" dirty="0"/>
              <a:t> to Exascale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6105" y="7517836"/>
            <a:ext cx="6147004" cy="643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991" b="1" dirty="0"/>
              <a:t>PF</a:t>
            </a:r>
            <a:r>
              <a:rPr lang="en-US" sz="1991" dirty="0"/>
              <a:t> = petaflops = 10</a:t>
            </a:r>
            <a:r>
              <a:rPr lang="en-US" sz="1991" baseline="30000" dirty="0"/>
              <a:t>15</a:t>
            </a:r>
            <a:r>
              <a:rPr lang="en-US" sz="1991" dirty="0"/>
              <a:t> floating point operations per second</a:t>
            </a:r>
          </a:p>
          <a:p>
            <a:pPr>
              <a:lnSpc>
                <a:spcPct val="90000"/>
              </a:lnSpc>
            </a:pPr>
            <a:r>
              <a:rPr lang="en-US" sz="1991" b="1" dirty="0"/>
              <a:t>MW</a:t>
            </a:r>
            <a:r>
              <a:rPr lang="en-US" sz="1991" dirty="0"/>
              <a:t> = megawatts power consumption at peak</a:t>
            </a:r>
          </a:p>
        </p:txBody>
      </p:sp>
    </p:spTree>
    <p:extLst>
      <p:ext uri="{BB962C8B-B14F-4D97-AF65-F5344CB8AC3E}">
        <p14:creationId xmlns:p14="http://schemas.microsoft.com/office/powerpoint/2010/main" val="1250358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92" y="1436582"/>
            <a:ext cx="12497739" cy="913025"/>
          </a:xfrm>
        </p:spPr>
        <p:txBody>
          <a:bodyPr/>
          <a:lstStyle/>
          <a:p>
            <a:r>
              <a:rPr lang="en-US" sz="2988" dirty="0">
                <a:solidFill>
                  <a:srgbClr val="1E7640"/>
                </a:solidFill>
              </a:rPr>
              <a:t>A Highly Scalable R Development Platform for Big Data Analytics</a:t>
            </a:r>
            <a:br>
              <a:rPr lang="en-US" sz="2988" dirty="0">
                <a:solidFill>
                  <a:srgbClr val="1E7640"/>
                </a:solidFill>
              </a:rPr>
            </a:br>
            <a:endParaRPr lang="en-US" sz="2988" dirty="0"/>
          </a:p>
        </p:txBody>
      </p:sp>
      <p:sp>
        <p:nvSpPr>
          <p:cNvPr id="9" name="TextBox 8"/>
          <p:cNvSpPr txBox="1"/>
          <p:nvPr/>
        </p:nvSpPr>
        <p:spPr>
          <a:xfrm>
            <a:off x="360107" y="7438326"/>
            <a:ext cx="11905802" cy="41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73" dirty="0"/>
              <a:t>Schmidt, Chen, Matheson, and Ostrouchov (2016). Programming with BIG Data in R: Scaling Analytics from One to Thousands of Nodes, </a:t>
            </a:r>
            <a:r>
              <a:rPr lang="en-US" sz="1173" b="1" i="1" dirty="0"/>
              <a:t>Big Data Research, </a:t>
            </a:r>
            <a:r>
              <a:rPr lang="en-US" sz="1173" i="1" dirty="0"/>
              <a:t>in print online</a:t>
            </a:r>
            <a:r>
              <a:rPr lang="en-US" sz="1173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173" dirty="0"/>
              <a:t>Schmidt, Chen, and Ostrouchov (2016). Introducing a New Client/Server Framework for Big Data Analytics with the R Language</a:t>
            </a:r>
            <a:r>
              <a:rPr lang="en-US" sz="1173" i="1" dirty="0"/>
              <a:t>. </a:t>
            </a:r>
            <a:r>
              <a:rPr lang="en-US" sz="1173" b="1" i="1" dirty="0"/>
              <a:t>XSEDE16 Conference on Diversity, Big Data, and Science at Scale</a:t>
            </a:r>
            <a:r>
              <a:rPr lang="en-US" sz="1173" i="1" dirty="0"/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56560" y="2052183"/>
            <a:ext cx="5824195" cy="1695515"/>
          </a:xfrm>
          <a:prstGeom prst="rect">
            <a:avLst/>
          </a:prstGeom>
          <a:solidFill>
            <a:srgbClr val="CAE1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81" tIns="48781" rIns="48781" bIns="487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04877" indent="-304877">
              <a:buFont typeface="Arial" charset="0"/>
              <a:buChar char="•"/>
            </a:pPr>
            <a:r>
              <a:rPr lang="en-US" sz="1493" b="1" dirty="0">
                <a:solidFill>
                  <a:schemeClr val="tx1"/>
                </a:solidFill>
              </a:rPr>
              <a:t>2016 ORNL Significant Event Award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Supported software on OLCF platforms (Rhea, Eos, Titan)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Scalable algorithm engine for ORNL’s BEAM workflow platform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Supporting ORNL’s bioinformatics random forest algorithms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Supporting other DD allocations at OLCF</a:t>
            </a:r>
          </a:p>
          <a:p>
            <a:pPr marL="304877" indent="-304877">
              <a:buFont typeface="Arial" charset="0"/>
              <a:buChar char="•"/>
            </a:pPr>
            <a:r>
              <a:rPr lang="en-US" sz="1493" dirty="0">
                <a:solidFill>
                  <a:schemeClr val="tx1"/>
                </a:solidFill>
              </a:rPr>
              <a:t>Algorithm engine under </a:t>
            </a:r>
            <a:r>
              <a:rPr lang="en-US" sz="1493" dirty="0" err="1">
                <a:solidFill>
                  <a:schemeClr val="tx1"/>
                </a:solidFill>
              </a:rPr>
              <a:t>iPLAR</a:t>
            </a:r>
            <a:r>
              <a:rPr lang="en-US" sz="1493" dirty="0">
                <a:solidFill>
                  <a:schemeClr val="tx1"/>
                </a:solidFill>
              </a:rPr>
              <a:t> (Nanjing University)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88916" y="2105473"/>
            <a:ext cx="5997764" cy="526389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81" tIns="48781" rIns="48781" bIns="487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560" dirty="0">
              <a:solidFill>
                <a:schemeClr val="tx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971625" y="2055746"/>
            <a:ext cx="4363695" cy="2066394"/>
          </a:xfrm>
          <a:prstGeom prst="rect">
            <a:avLst/>
          </a:prstGeom>
        </p:spPr>
        <p:txBody>
          <a:bodyPr vert="horz" lIns="390245" tIns="195123" rIns="390245" bIns="195123" rtlCol="0">
            <a:noAutofit/>
          </a:bodyPr>
          <a:lstStyle>
            <a:lvl1pPr marL="0" indent="0" algn="l" defTabSz="18288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8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1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6576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3152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1440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9728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8016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630400" indent="0" algn="ctr" defTabSz="1828800" rtl="0" eaLnBrk="1" latinLnBrk="0" hangingPunct="1">
              <a:spcBef>
                <a:spcPct val="20000"/>
              </a:spcBef>
              <a:buFont typeface="Arial"/>
              <a:buNone/>
              <a:defRPr sz="8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Engage parallel math libraries at scale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R language unchanged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New distributed concepts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New profiling capabilities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New interactive SPMD parallel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In-situ distributed capability</a:t>
            </a:r>
          </a:p>
          <a:p>
            <a:pPr marL="304877" indent="-304877">
              <a:lnSpc>
                <a:spcPct val="90000"/>
              </a:lnSpc>
              <a:buFont typeface="Arial"/>
              <a:buChar char="•"/>
            </a:pPr>
            <a:r>
              <a:rPr lang="en-US" sz="1493" dirty="0"/>
              <a:t>In-situ staging capability via ADIOS</a:t>
            </a:r>
          </a:p>
        </p:txBody>
      </p:sp>
      <p:pic>
        <p:nvPicPr>
          <p:cNvPr id="14" name="Picture 13" descr="pbdR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6" y="2204018"/>
            <a:ext cx="1686731" cy="786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695" y="3272267"/>
            <a:ext cx="1407589" cy="24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21" b="1" dirty="0">
                <a:solidFill>
                  <a:srgbClr val="2B74ED"/>
                </a:solidFill>
                <a:hlinkClick r:id="rId4"/>
              </a:rPr>
              <a:t>http://pbdr.org</a:t>
            </a:r>
            <a:endParaRPr lang="en-US" sz="1121" b="1" dirty="0">
              <a:solidFill>
                <a:srgbClr val="2B74ED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2485" y="4078127"/>
            <a:ext cx="5510625" cy="3237948"/>
            <a:chOff x="499075" y="2830914"/>
            <a:chExt cx="5164865" cy="3034786"/>
          </a:xfrm>
        </p:grpSpPr>
        <p:pic>
          <p:nvPicPr>
            <p:cNvPr id="4" name="Picture 3" descr="ParallelHardware27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39" b="14605"/>
            <a:stretch/>
          </p:blipFill>
          <p:spPr>
            <a:xfrm>
              <a:off x="499075" y="2997069"/>
              <a:ext cx="5164865" cy="286863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0590" y="2830914"/>
              <a:ext cx="2933393" cy="252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80" b="1" dirty="0">
                  <a:solidFill>
                    <a:srgbClr val="B3B6B4"/>
                  </a:solidFill>
                </a:rPr>
                <a:t>HPC libraries and </a:t>
              </a:r>
              <a:r>
                <a:rPr lang="en-US" sz="1280" b="1">
                  <a:solidFill>
                    <a:srgbClr val="B3B6B4"/>
                  </a:solidFill>
                </a:rPr>
                <a:t>their R/pbdR connections</a:t>
              </a:r>
              <a:endParaRPr lang="en-US" sz="1280" b="1" dirty="0">
                <a:solidFill>
                  <a:srgbClr val="B3B6B4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6656560" y="4011270"/>
            <a:ext cx="5824195" cy="3304806"/>
          </a:xfrm>
          <a:prstGeom prst="rect">
            <a:avLst/>
          </a:prstGeom>
          <a:solidFill>
            <a:srgbClr val="DEEAE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781" tIns="48781" rIns="48781" bIns="487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56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5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8059" y="4128327"/>
            <a:ext cx="1540385" cy="694212"/>
          </a:xfrm>
          <a:prstGeom prst="rect">
            <a:avLst/>
          </a:prstGeom>
          <a:solidFill>
            <a:srgbClr val="DDEAE2"/>
          </a:solidFill>
        </p:spPr>
      </p:pic>
      <p:sp>
        <p:nvSpPr>
          <p:cNvPr id="6" name="TextBox 5"/>
          <p:cNvSpPr txBox="1"/>
          <p:nvPr/>
        </p:nvSpPr>
        <p:spPr>
          <a:xfrm>
            <a:off x="8563274" y="4122142"/>
            <a:ext cx="1099980" cy="299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93" dirty="0">
                <a:solidFill>
                  <a:srgbClr val="1C3E79"/>
                </a:solidFill>
              </a:rPr>
              <a:t>July 6,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1511" y="4847636"/>
            <a:ext cx="5749244" cy="153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93" dirty="0"/>
              <a:t>“</a:t>
            </a:r>
            <a:r>
              <a:rPr lang="en-US" sz="1493" b="1" dirty="0"/>
              <a:t>OLCF Researchers Scale R to Tackle Big Science Data Sets</a:t>
            </a:r>
            <a:r>
              <a:rPr lang="en-US" sz="1493" dirty="0"/>
              <a:t>”</a:t>
            </a:r>
            <a:endParaRPr lang="en-US" sz="1493" dirty="0">
              <a:solidFill>
                <a:srgbClr val="1E76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93" dirty="0"/>
              <a:t>“</a:t>
            </a:r>
            <a:r>
              <a:rPr lang="en-US" sz="1493" b="1" i="1" dirty="0">
                <a:solidFill>
                  <a:schemeClr val="tx2"/>
                </a:solidFill>
              </a:rPr>
              <a:t>for situations where one needs interactive near-real-time analysis, the pbdR approach is much better </a:t>
            </a:r>
            <a:r>
              <a:rPr lang="en-US" sz="1493" i="1" dirty="0"/>
              <a:t>[than Apache Spark–like frameworks].</a:t>
            </a:r>
            <a:r>
              <a:rPr lang="en-US" sz="1493" dirty="0"/>
              <a:t>”</a:t>
            </a:r>
            <a:endParaRPr lang="en-US" sz="853" dirty="0"/>
          </a:p>
          <a:p>
            <a:pPr>
              <a:lnSpc>
                <a:spcPct val="90000"/>
              </a:lnSpc>
            </a:pPr>
            <a:endParaRPr lang="en-US" sz="1493" dirty="0"/>
          </a:p>
          <a:p>
            <a:pPr>
              <a:lnSpc>
                <a:spcPct val="90000"/>
              </a:lnSpc>
            </a:pPr>
            <a:r>
              <a:rPr lang="en-US" sz="1493" dirty="0"/>
              <a:t>PCA of a 134 GB matrix:  “</a:t>
            </a:r>
            <a:r>
              <a:rPr lang="en-US" sz="1493" i="1" dirty="0"/>
              <a:t>hours on . . . Apache Spark, . . . less than a minute using R</a:t>
            </a:r>
            <a:r>
              <a:rPr lang="en-US" sz="1493" dirty="0"/>
              <a:t>.”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06126" y="6768752"/>
            <a:ext cx="5125060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93" b="1" dirty="0">
                <a:solidFill>
                  <a:schemeClr val="tx2"/>
                </a:solidFill>
              </a:rPr>
              <a:t>   Modern statistical algorithm  +  pbdR infrastructure</a:t>
            </a:r>
          </a:p>
          <a:p>
            <a:pPr algn="ctr">
              <a:lnSpc>
                <a:spcPct val="90000"/>
              </a:lnSpc>
            </a:pPr>
            <a:r>
              <a:rPr lang="en-US" sz="1493" b="1" dirty="0">
                <a:solidFill>
                  <a:schemeClr val="tx2"/>
                </a:solidFill>
              </a:rPr>
              <a:t> +  HPC Libraries  +  HPC Hardware</a:t>
            </a:r>
          </a:p>
        </p:txBody>
      </p:sp>
    </p:spTree>
    <p:extLst>
      <p:ext uri="{BB962C8B-B14F-4D97-AF65-F5344CB8AC3E}">
        <p14:creationId xmlns:p14="http://schemas.microsoft.com/office/powerpoint/2010/main" val="2587855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EC255-B15F-5C48-BE32-305B02B58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7" y="0"/>
            <a:ext cx="13016752" cy="9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71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954B37-B719-9341-80EE-89836D46A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106" y="1671524"/>
            <a:ext cx="12554075" cy="75204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D763F"/>
                </a:solidFill>
              </a:rPr>
              <a:t>Myth: </a:t>
            </a:r>
            <a:r>
              <a:rPr lang="en-US" dirty="0">
                <a:solidFill>
                  <a:srgbClr val="0070C0"/>
                </a:solidFill>
              </a:rPr>
              <a:t>data computing </a:t>
            </a:r>
            <a:r>
              <a:rPr lang="en-US" dirty="0"/>
              <a:t>is different from </a:t>
            </a:r>
            <a:r>
              <a:rPr lang="en-US" dirty="0">
                <a:solidFill>
                  <a:srgbClr val="0070C0"/>
                </a:solidFill>
              </a:rPr>
              <a:t>scientific computing</a:t>
            </a:r>
          </a:p>
          <a:p>
            <a:r>
              <a:rPr lang="en-US" dirty="0">
                <a:solidFill>
                  <a:srgbClr val="1D763F"/>
                </a:solidFill>
              </a:rPr>
              <a:t>Reality:</a:t>
            </a:r>
            <a:r>
              <a:rPr lang="en-US" dirty="0"/>
              <a:t> The</a:t>
            </a:r>
            <a:r>
              <a:rPr lang="en-US" dirty="0">
                <a:solidFill>
                  <a:srgbClr val="C00000"/>
                </a:solidFill>
              </a:rPr>
              <a:t> business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community</a:t>
            </a:r>
            <a:r>
              <a:rPr lang="en-US" dirty="0"/>
              <a:t> and the </a:t>
            </a:r>
            <a:r>
              <a:rPr lang="en-US" dirty="0">
                <a:solidFill>
                  <a:srgbClr val="C00000"/>
                </a:solidFill>
              </a:rPr>
              <a:t>research community</a:t>
            </a:r>
            <a:r>
              <a:rPr lang="en-US" dirty="0"/>
              <a:t> have different data environments but data analysis concepts are the same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future holds an integration of the </a:t>
            </a:r>
            <a:r>
              <a:rPr lang="en-US" dirty="0">
                <a:solidFill>
                  <a:srgbClr val="FF0000"/>
                </a:solidFill>
              </a:rPr>
              <a:t>HPC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Cloud</a:t>
            </a:r>
            <a:r>
              <a:rPr lang="en-US" dirty="0"/>
              <a:t> environments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A155D-4956-1342-B1E9-C66CB2EC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05" y="338125"/>
            <a:ext cx="12271898" cy="689419"/>
          </a:xfrm>
        </p:spPr>
        <p:txBody>
          <a:bodyPr>
            <a:normAutofit fontScale="90000"/>
          </a:bodyPr>
          <a:lstStyle/>
          <a:p>
            <a:r>
              <a:rPr lang="en-US" dirty="0"/>
              <a:t>Myth and Reality in Distributed Data Computing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543C90-69E6-B742-A2AF-97C29787D897}"/>
              </a:ext>
            </a:extLst>
          </p:cNvPr>
          <p:cNvGrpSpPr/>
          <p:nvPr/>
        </p:nvGrpSpPr>
        <p:grpSpPr>
          <a:xfrm>
            <a:off x="6670944" y="3714902"/>
            <a:ext cx="5565691" cy="4265574"/>
            <a:chOff x="6670944" y="4385462"/>
            <a:chExt cx="5565691" cy="42655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2C225B-E6F1-9240-8DF9-FDDDB215E0CD}"/>
                </a:ext>
              </a:extLst>
            </p:cNvPr>
            <p:cNvSpPr/>
            <p:nvPr/>
          </p:nvSpPr>
          <p:spPr>
            <a:xfrm>
              <a:off x="6671778" y="4385462"/>
              <a:ext cx="5564857" cy="4265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56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0D4491-04A6-1549-9454-25747519EA15}"/>
                </a:ext>
              </a:extLst>
            </p:cNvPr>
            <p:cNvSpPr/>
            <p:nvPr/>
          </p:nvSpPr>
          <p:spPr>
            <a:xfrm>
              <a:off x="6788899" y="4981989"/>
              <a:ext cx="3227782" cy="322778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b="1" dirty="0">
                  <a:solidFill>
                    <a:schemeClr val="bg1"/>
                  </a:solidFill>
                </a:rPr>
                <a:t>Planned Data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CB4B56-5204-2747-A883-07AF672C422F}"/>
                </a:ext>
              </a:extLst>
            </p:cNvPr>
            <p:cNvSpPr/>
            <p:nvPr/>
          </p:nvSpPr>
          <p:spPr>
            <a:xfrm>
              <a:off x="10114743" y="6779739"/>
              <a:ext cx="2011680" cy="903779"/>
            </a:xfrm>
            <a:prstGeom prst="ellipse">
              <a:avLst/>
            </a:prstGeom>
            <a:solidFill>
              <a:srgbClr val="3C8757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07" b="1" dirty="0">
                  <a:solidFill>
                    <a:schemeClr val="bg1"/>
                  </a:solidFill>
                </a:rPr>
                <a:t>Changing Data Demand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DC865-1C82-8A4F-B18A-67B138A8BC0E}"/>
                </a:ext>
              </a:extLst>
            </p:cNvPr>
            <p:cNvSpPr txBox="1"/>
            <p:nvPr/>
          </p:nvSpPr>
          <p:spPr>
            <a:xfrm>
              <a:off x="6670944" y="4442537"/>
              <a:ext cx="5564858" cy="44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dirty="0">
                  <a:solidFill>
                    <a:srgbClr val="C00000"/>
                  </a:solidFill>
                </a:rPr>
                <a:t>Research / Scientific Computing</a:t>
              </a:r>
              <a:endParaRPr lang="en-US" sz="256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80C8D9-9912-CB46-AD79-1A44CB7743AA}"/>
                </a:ext>
              </a:extLst>
            </p:cNvPr>
            <p:cNvSpPr txBox="1"/>
            <p:nvPr/>
          </p:nvSpPr>
          <p:spPr>
            <a:xfrm>
              <a:off x="10607382" y="5151987"/>
              <a:ext cx="990504" cy="80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b="1" i="1" dirty="0">
                  <a:solidFill>
                    <a:srgbClr val="C00000"/>
                  </a:solidFill>
                </a:rPr>
                <a:t>HPC</a:t>
              </a:r>
            </a:p>
            <a:p>
              <a:pPr algn="ctr">
                <a:lnSpc>
                  <a:spcPct val="90000"/>
                </a:lnSpc>
              </a:pPr>
              <a:r>
                <a:rPr lang="en-US" sz="2560" b="1" i="1" dirty="0">
                  <a:solidFill>
                    <a:srgbClr val="307AC4"/>
                  </a:solidFill>
                </a:rPr>
                <a:t>MPI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A73ABC-0B18-3B45-BCC1-FF82123C2701}"/>
              </a:ext>
            </a:extLst>
          </p:cNvPr>
          <p:cNvGrpSpPr/>
          <p:nvPr/>
        </p:nvGrpSpPr>
        <p:grpSpPr>
          <a:xfrm>
            <a:off x="768165" y="3714902"/>
            <a:ext cx="5565692" cy="4265574"/>
            <a:chOff x="768165" y="4385462"/>
            <a:chExt cx="5565692" cy="42655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BBD196-6CF5-6748-BF28-DF8196EB3670}"/>
                </a:ext>
              </a:extLst>
            </p:cNvPr>
            <p:cNvSpPr/>
            <p:nvPr/>
          </p:nvSpPr>
          <p:spPr>
            <a:xfrm>
              <a:off x="768999" y="4385462"/>
              <a:ext cx="5564858" cy="4265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56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E4F11-4CB5-3341-8D4B-817C6DEED710}"/>
                </a:ext>
              </a:extLst>
            </p:cNvPr>
            <p:cNvSpPr/>
            <p:nvPr/>
          </p:nvSpPr>
          <p:spPr>
            <a:xfrm>
              <a:off x="2972078" y="4981987"/>
              <a:ext cx="3227782" cy="3227782"/>
            </a:xfrm>
            <a:prstGeom prst="ellipse">
              <a:avLst/>
            </a:prstGeom>
            <a:solidFill>
              <a:srgbClr val="3C8757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b="1" dirty="0">
                  <a:solidFill>
                    <a:schemeClr val="bg1"/>
                  </a:solidFill>
                </a:rPr>
                <a:t>Changing Data Customer Demand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315872-BAD0-FE41-96EE-01630ABEFB90}"/>
                </a:ext>
              </a:extLst>
            </p:cNvPr>
            <p:cNvSpPr/>
            <p:nvPr/>
          </p:nvSpPr>
          <p:spPr>
            <a:xfrm>
              <a:off x="915370" y="6779737"/>
              <a:ext cx="2011680" cy="90377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24" tIns="65024" rIns="65024" bIns="65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07" b="1" dirty="0">
                  <a:solidFill>
                    <a:schemeClr val="bg1"/>
                  </a:solidFill>
                </a:rPr>
                <a:t>Planned</a:t>
              </a:r>
            </a:p>
            <a:p>
              <a:pPr algn="ctr">
                <a:lnSpc>
                  <a:spcPct val="90000"/>
                </a:lnSpc>
              </a:pPr>
              <a:r>
                <a:rPr lang="en-US" sz="1707" b="1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144EC9-22D4-B24C-856A-761D405AEE3F}"/>
                </a:ext>
              </a:extLst>
            </p:cNvPr>
            <p:cNvSpPr txBox="1"/>
            <p:nvPr/>
          </p:nvSpPr>
          <p:spPr>
            <a:xfrm>
              <a:off x="768165" y="4442537"/>
              <a:ext cx="5564858" cy="44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dirty="0">
                  <a:solidFill>
                    <a:srgbClr val="C00000"/>
                  </a:solidFill>
                </a:rPr>
                <a:t>Business / Data Processing</a:t>
              </a:r>
              <a:endParaRPr lang="en-US" sz="256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83B89B-2D05-B04D-81D8-899C3EABAFBC}"/>
                </a:ext>
              </a:extLst>
            </p:cNvPr>
            <p:cNvSpPr txBox="1"/>
            <p:nvPr/>
          </p:nvSpPr>
          <p:spPr>
            <a:xfrm>
              <a:off x="915370" y="5100224"/>
              <a:ext cx="2072749" cy="80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560" b="1" i="1" dirty="0">
                  <a:solidFill>
                    <a:srgbClr val="C00000"/>
                  </a:solidFill>
                </a:rPr>
                <a:t>Cloud</a:t>
              </a:r>
            </a:p>
            <a:p>
              <a:pPr algn="ctr">
                <a:lnSpc>
                  <a:spcPct val="90000"/>
                </a:lnSpc>
              </a:pPr>
              <a:r>
                <a:rPr lang="en-US" sz="2560" b="1" i="1" dirty="0">
                  <a:solidFill>
                    <a:srgbClr val="578E64"/>
                  </a:solidFill>
                </a:rPr>
                <a:t>Spark/Shuffle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4287F-D708-A34C-A398-DE84528C9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0555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2859B-6751-F444-B717-345A01E8AB0B}"/>
              </a:ext>
            </a:extLst>
          </p:cNvPr>
          <p:cNvGrpSpPr/>
          <p:nvPr/>
        </p:nvGrpSpPr>
        <p:grpSpPr>
          <a:xfrm>
            <a:off x="315875" y="7745036"/>
            <a:ext cx="8117094" cy="1687409"/>
            <a:chOff x="4910892" y="7977797"/>
            <a:chExt cx="8117094" cy="16874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D4E72E-A148-CA44-95F9-C919CDE0F093}"/>
                </a:ext>
              </a:extLst>
            </p:cNvPr>
            <p:cNvSpPr txBox="1"/>
            <p:nvPr/>
          </p:nvSpPr>
          <p:spPr>
            <a:xfrm>
              <a:off x="4910892" y="7977797"/>
              <a:ext cx="81170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Adapted </a:t>
              </a:r>
              <a:r>
                <a:rPr lang="en-US" dirty="0"/>
                <a:t>From a blog:                                                                                    April 12, 2018 </a:t>
              </a:r>
            </a:p>
            <a:p>
              <a:r>
                <a:rPr lang="en-US" dirty="0">
                  <a:hlinkClick r:id="rId3"/>
                </a:rPr>
                <a:t>https://blog.revolutionanalytics.com/2018/04/the-case-for-r-for-ai-developers.html</a:t>
              </a:r>
              <a:r>
                <a:rPr lang="en-US" dirty="0"/>
                <a:t>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BC52E8C-E936-A844-AC43-E9AE7B7C5E8C}"/>
                </a:ext>
              </a:extLst>
            </p:cNvPr>
            <p:cNvGrpSpPr/>
            <p:nvPr/>
          </p:nvGrpSpPr>
          <p:grpSpPr>
            <a:xfrm>
              <a:off x="5020900" y="8661630"/>
              <a:ext cx="3987422" cy="1003576"/>
              <a:chOff x="8606717" y="7958093"/>
              <a:chExt cx="3987422" cy="100357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EF2B9F0-6FBA-8442-BD2D-6A831BD9D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6717" y="7958093"/>
                <a:ext cx="3987421" cy="100357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934AF6-4B33-A94B-BE15-B2FDDCF1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2382" y="8099214"/>
                <a:ext cx="1451757" cy="64633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09DBF4-0588-BD47-B446-8030D936E5F6}"/>
              </a:ext>
            </a:extLst>
          </p:cNvPr>
          <p:cNvSpPr txBox="1"/>
          <p:nvPr/>
        </p:nvSpPr>
        <p:spPr>
          <a:xfrm>
            <a:off x="2504652" y="246289"/>
            <a:ext cx="427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and Big Data</a:t>
            </a:r>
          </a:p>
        </p:txBody>
      </p:sp>
    </p:spTree>
    <p:extLst>
      <p:ext uri="{BB962C8B-B14F-4D97-AF65-F5344CB8AC3E}">
        <p14:creationId xmlns:p14="http://schemas.microsoft.com/office/powerpoint/2010/main" val="46148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droppedImage.pdf"/>
          <p:cNvPicPr>
            <a:picLocks noChangeAspect="1"/>
          </p:cNvPicPr>
          <p:nvPr/>
        </p:nvPicPr>
        <p:blipFill>
          <a:blip r:embed="rId2">
            <a:extLst/>
          </a:blip>
          <a:srcRect l="19960" t="12653" r="27267" b="2098"/>
          <a:stretch>
            <a:fillRect/>
          </a:stretch>
        </p:blipFill>
        <p:spPr>
          <a:xfrm>
            <a:off x="9652000" y="4267200"/>
            <a:ext cx="16510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1435100"/>
            <a:ext cx="1917700" cy="303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droppedImage.pdf"/>
          <p:cNvPicPr>
            <a:picLocks noChangeAspect="1"/>
          </p:cNvPicPr>
          <p:nvPr/>
        </p:nvPicPr>
        <p:blipFill>
          <a:blip r:embed="rId4">
            <a:extLst/>
          </a:blip>
          <a:srcRect l="17083" t="12083" r="25000" b="833"/>
          <a:stretch>
            <a:fillRect/>
          </a:stretch>
        </p:blipFill>
        <p:spPr>
          <a:xfrm>
            <a:off x="25400" y="3276600"/>
            <a:ext cx="1765300" cy="265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econ-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84800" y="6350000"/>
            <a:ext cx="1752600" cy="2451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55000" y="1549400"/>
            <a:ext cx="1831352" cy="281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droppedImage.pdf"/>
          <p:cNvPicPr>
            <a:picLocks noChangeAspect="1"/>
          </p:cNvPicPr>
          <p:nvPr/>
        </p:nvPicPr>
        <p:blipFill>
          <a:blip r:embed="rId7">
            <a:extLst/>
          </a:blip>
          <a:srcRect l="16878" t="231" r="16878" b="924"/>
          <a:stretch>
            <a:fillRect/>
          </a:stretch>
        </p:blipFill>
        <p:spPr>
          <a:xfrm>
            <a:off x="11201400" y="1536700"/>
            <a:ext cx="1906516" cy="284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droppedImage.pdf"/>
          <p:cNvPicPr>
            <a:picLocks noChangeAspect="1"/>
          </p:cNvPicPr>
          <p:nvPr/>
        </p:nvPicPr>
        <p:blipFill>
          <a:blip r:embed="rId8">
            <a:extLst/>
          </a:blip>
          <a:srcRect l="18333" t="11666" r="26249" b="416"/>
          <a:stretch>
            <a:fillRect/>
          </a:stretch>
        </p:blipFill>
        <p:spPr>
          <a:xfrm>
            <a:off x="1841500" y="3390900"/>
            <a:ext cx="16891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droppedImage.pdf"/>
          <p:cNvPicPr>
            <a:picLocks noChangeAspect="1"/>
          </p:cNvPicPr>
          <p:nvPr/>
        </p:nvPicPr>
        <p:blipFill>
          <a:blip r:embed="rId9">
            <a:extLst/>
          </a:blip>
          <a:srcRect l="17500" t="12500" r="25000" b="1250"/>
          <a:stretch>
            <a:fillRect/>
          </a:stretch>
        </p:blipFill>
        <p:spPr>
          <a:xfrm>
            <a:off x="7734300" y="5067300"/>
            <a:ext cx="1752600" cy="262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droppedImage.pdf"/>
          <p:cNvPicPr>
            <a:picLocks noChangeAspect="1"/>
          </p:cNvPicPr>
          <p:nvPr/>
        </p:nvPicPr>
        <p:blipFill>
          <a:blip r:embed="rId10">
            <a:extLst/>
          </a:blip>
          <a:srcRect l="17888" t="293" r="18182" b="586"/>
          <a:stretch>
            <a:fillRect/>
          </a:stretch>
        </p:blipFill>
        <p:spPr>
          <a:xfrm>
            <a:off x="11185618" y="6083300"/>
            <a:ext cx="1714501" cy="265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roppedImage.pdf"/>
          <p:cNvPicPr>
            <a:picLocks noChangeAspect="1"/>
          </p:cNvPicPr>
          <p:nvPr/>
        </p:nvPicPr>
        <p:blipFill>
          <a:blip r:embed="rId11">
            <a:extLst/>
          </a:blip>
          <a:srcRect l="18333" t="11666" r="26249" b="833"/>
          <a:stretch>
            <a:fillRect/>
          </a:stretch>
        </p:blipFill>
        <p:spPr>
          <a:xfrm>
            <a:off x="3581400" y="3556000"/>
            <a:ext cx="16891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droppedImage.pdf"/>
          <p:cNvPicPr>
            <a:picLocks noChangeAspect="1"/>
          </p:cNvPicPr>
          <p:nvPr/>
        </p:nvPicPr>
        <p:blipFill>
          <a:blip r:embed="rId12">
            <a:extLst/>
          </a:blip>
          <a:srcRect l="18674" t="301" r="19578" b="301"/>
          <a:stretch>
            <a:fillRect/>
          </a:stretch>
        </p:blipFill>
        <p:spPr>
          <a:xfrm>
            <a:off x="330200" y="4991100"/>
            <a:ext cx="2032000" cy="327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droppedImage.pdf"/>
          <p:cNvPicPr>
            <a:picLocks noChangeAspect="1"/>
          </p:cNvPicPr>
          <p:nvPr/>
        </p:nvPicPr>
        <p:blipFill>
          <a:blip r:embed="rId13">
            <a:extLst/>
          </a:blip>
          <a:srcRect l="15833" t="11666" r="23750" b="416"/>
          <a:stretch>
            <a:fillRect/>
          </a:stretch>
        </p:blipFill>
        <p:spPr>
          <a:xfrm>
            <a:off x="1384300" y="1612900"/>
            <a:ext cx="18415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droppedImage.pdf"/>
          <p:cNvPicPr>
            <a:picLocks noChangeAspect="1"/>
          </p:cNvPicPr>
          <p:nvPr/>
        </p:nvPicPr>
        <p:blipFill>
          <a:blip r:embed="rId14">
            <a:extLst/>
          </a:blip>
          <a:srcRect l="17049" t="164" r="17049" b="164"/>
          <a:stretch>
            <a:fillRect/>
          </a:stretch>
        </p:blipFill>
        <p:spPr>
          <a:xfrm>
            <a:off x="7188200" y="7493000"/>
            <a:ext cx="1473200" cy="2228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droppedImage.pdf"/>
          <p:cNvPicPr>
            <a:picLocks noChangeAspect="1"/>
          </p:cNvPicPr>
          <p:nvPr/>
        </p:nvPicPr>
        <p:blipFill>
          <a:blip r:embed="rId15">
            <a:extLst/>
          </a:blip>
          <a:srcRect l="11744" t="335" r="12080" b="671"/>
          <a:stretch>
            <a:fillRect/>
          </a:stretch>
        </p:blipFill>
        <p:spPr>
          <a:xfrm>
            <a:off x="10617200" y="7543800"/>
            <a:ext cx="1930400" cy="250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droppedImage.pdf"/>
          <p:cNvPicPr>
            <a:picLocks noChangeAspect="1"/>
          </p:cNvPicPr>
          <p:nvPr/>
        </p:nvPicPr>
        <p:blipFill>
          <a:blip r:embed="rId16">
            <a:extLst/>
          </a:blip>
          <a:srcRect l="17083" t="11666" r="25000"/>
          <a:stretch>
            <a:fillRect/>
          </a:stretch>
        </p:blipFill>
        <p:spPr>
          <a:xfrm>
            <a:off x="1104900" y="6070600"/>
            <a:ext cx="1765300" cy="269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droppedImage.pdf"/>
          <p:cNvPicPr>
            <a:picLocks noChangeAspect="1"/>
          </p:cNvPicPr>
          <p:nvPr/>
        </p:nvPicPr>
        <p:blipFill>
          <a:blip r:embed="rId17">
            <a:extLst/>
          </a:blip>
          <a:srcRect l="17221" t="11885" r="25352" b="705"/>
          <a:stretch>
            <a:fillRect/>
          </a:stretch>
        </p:blipFill>
        <p:spPr>
          <a:xfrm>
            <a:off x="9306885" y="7505700"/>
            <a:ext cx="1693753" cy="257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droppedImage.pdf"/>
          <p:cNvPicPr>
            <a:picLocks noChangeAspect="1"/>
          </p:cNvPicPr>
          <p:nvPr/>
        </p:nvPicPr>
        <p:blipFill>
          <a:blip r:embed="rId18">
            <a:extLst/>
          </a:blip>
          <a:srcRect l="18658" t="11513" r="18841" b="329"/>
          <a:stretch>
            <a:fillRect/>
          </a:stretch>
        </p:blipFill>
        <p:spPr>
          <a:xfrm>
            <a:off x="5168900" y="8102600"/>
            <a:ext cx="1917795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droppedImage.pdf"/>
          <p:cNvPicPr>
            <a:picLocks noChangeAspect="1"/>
          </p:cNvPicPr>
          <p:nvPr/>
        </p:nvPicPr>
        <p:blipFill>
          <a:blip r:embed="rId19">
            <a:extLst/>
          </a:blip>
          <a:srcRect l="18692" t="317" r="18693" b="317"/>
          <a:stretch>
            <a:fillRect/>
          </a:stretch>
        </p:blipFill>
        <p:spPr>
          <a:xfrm>
            <a:off x="2294872" y="7023100"/>
            <a:ext cx="1832628" cy="290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droppedImage.pdf"/>
          <p:cNvPicPr>
            <a:picLocks noChangeAspect="1"/>
          </p:cNvPicPr>
          <p:nvPr/>
        </p:nvPicPr>
        <p:blipFill>
          <a:blip r:embed="rId20">
            <a:extLst/>
          </a:blip>
          <a:srcRect l="17500" t="11250" r="25833" b="2083"/>
          <a:stretch>
            <a:fillRect/>
          </a:stretch>
        </p:blipFill>
        <p:spPr>
          <a:xfrm>
            <a:off x="8547100" y="3479800"/>
            <a:ext cx="1727200" cy="264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droppedImage.pdf"/>
          <p:cNvPicPr>
            <a:picLocks noChangeAspect="1"/>
          </p:cNvPicPr>
          <p:nvPr/>
        </p:nvPicPr>
        <p:blipFill>
          <a:blip r:embed="rId21">
            <a:extLst/>
          </a:blip>
          <a:srcRect l="18404" t="11822" r="25864" b="852"/>
          <a:stretch>
            <a:fillRect/>
          </a:stretch>
        </p:blipFill>
        <p:spPr>
          <a:xfrm>
            <a:off x="7607300" y="6629400"/>
            <a:ext cx="1612900" cy="252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droppedImage.pdf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9842500" y="1917700"/>
            <a:ext cx="1333500" cy="2035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086100" y="1460500"/>
            <a:ext cx="1701800" cy="2586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422108" y="5753100"/>
            <a:ext cx="1791993" cy="234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dropped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938170" y="4610100"/>
            <a:ext cx="1782931" cy="271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dummies-r.jp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3441700" y="7784845"/>
            <a:ext cx="1612901" cy="2032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roppedImage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0774852" y="3162300"/>
            <a:ext cx="2044701" cy="2682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droppedImage.pdf"/>
          <p:cNvPicPr>
            <a:picLocks noChangeAspect="1"/>
          </p:cNvPicPr>
          <p:nvPr/>
        </p:nvPicPr>
        <p:blipFill>
          <a:blip r:embed="rId28">
            <a:extLst/>
          </a:blip>
          <a:srcRect l="16666" t="11666" r="24166" b="416"/>
          <a:stretch>
            <a:fillRect/>
          </a:stretch>
        </p:blipFill>
        <p:spPr>
          <a:xfrm>
            <a:off x="4140200" y="4622800"/>
            <a:ext cx="18034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droppedImage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3721100" y="5613400"/>
            <a:ext cx="1574800" cy="2451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droppedImage.pdf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368300" y="7264400"/>
            <a:ext cx="1511300" cy="2433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roppedImage.pn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1324020" y="8521700"/>
            <a:ext cx="1541080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droppedImage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156200" y="3797300"/>
            <a:ext cx="17145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droppedImage.pdf"/>
          <p:cNvPicPr>
            <a:picLocks noChangeAspect="1"/>
          </p:cNvPicPr>
          <p:nvPr/>
        </p:nvPicPr>
        <p:blipFill>
          <a:blip r:embed="rId33">
            <a:extLst/>
          </a:blip>
          <a:srcRect l="15416" t="12083" r="23750" b="833"/>
          <a:stretch>
            <a:fillRect/>
          </a:stretch>
        </p:blipFill>
        <p:spPr>
          <a:xfrm>
            <a:off x="5676900" y="4559300"/>
            <a:ext cx="1854200" cy="265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droppedImage.png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204200" y="4737100"/>
            <a:ext cx="1755909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dropped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-190500" y="5803900"/>
            <a:ext cx="1804079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droppedImage.pn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0299700" y="4699000"/>
            <a:ext cx="1807846" cy="27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droppedImage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257300" y="7854156"/>
            <a:ext cx="1612900" cy="2318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droppedImage.png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39700" y="364671"/>
            <a:ext cx="1727200" cy="246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droppedImage.png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10882604" y="-584200"/>
            <a:ext cx="1830097" cy="27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droppedImage.png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7353300" y="7921638"/>
            <a:ext cx="1612901" cy="2543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droppedImage.png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7174738" y="5867400"/>
            <a:ext cx="1600962" cy="242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roppedImage.png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171700" y="431800"/>
            <a:ext cx="1576828" cy="250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droppedImage.png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4965700" y="5126365"/>
            <a:ext cx="1600200" cy="2430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png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1658600" y="4012670"/>
            <a:ext cx="1587500" cy="2680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droppedImage.png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2921000" y="7747000"/>
            <a:ext cx="1540155" cy="236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droppedImage.png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262466" y="3149600"/>
            <a:ext cx="1566335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droppedImage.png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374900" y="6231851"/>
            <a:ext cx="1511301" cy="2289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droppedImage.png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7289800" y="723900"/>
            <a:ext cx="1489558" cy="229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978-0-387-25146-2.png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6807200" y="1909806"/>
            <a:ext cx="1652525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droppedImage.pdf"/>
          <p:cNvPicPr>
            <a:picLocks noChangeAspect="1"/>
          </p:cNvPicPr>
          <p:nvPr/>
        </p:nvPicPr>
        <p:blipFill>
          <a:blip r:embed="rId50">
            <a:extLst/>
          </a:blip>
          <a:srcRect l="17500" t="11666" r="25416" b="416"/>
          <a:stretch>
            <a:fillRect/>
          </a:stretch>
        </p:blipFill>
        <p:spPr>
          <a:xfrm>
            <a:off x="6705600" y="3543300"/>
            <a:ext cx="17399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droppedImage.png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7772400" y="2781300"/>
            <a:ext cx="1562100" cy="2366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roppedImage.png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8864600" y="6226958"/>
            <a:ext cx="1460501" cy="2370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droppedImage.png"/>
          <p:cNvPicPr>
            <a:picLocks noChangeAspect="1"/>
          </p:cNvPicPr>
          <p:nvPr/>
        </p:nvPicPr>
        <p:blipFill>
          <a:blip r:embed="rId53">
            <a:extLst/>
          </a:blip>
          <a:stretch>
            <a:fillRect/>
          </a:stretch>
        </p:blipFill>
        <p:spPr>
          <a:xfrm>
            <a:off x="3238245" y="3149600"/>
            <a:ext cx="1765555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droppedImage.png"/>
          <p:cNvPicPr>
            <a:picLocks noChangeAspect="1"/>
          </p:cNvPicPr>
          <p:nvPr/>
        </p:nvPicPr>
        <p:blipFill>
          <a:blip r:embed="rId54">
            <a:extLst/>
          </a:blip>
          <a:stretch>
            <a:fillRect/>
          </a:stretch>
        </p:blipFill>
        <p:spPr>
          <a:xfrm>
            <a:off x="4978400" y="1460500"/>
            <a:ext cx="1727200" cy="2619023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1270000" y="254000"/>
            <a:ext cx="10464800" cy="81280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6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Unmatched Diversity for Data</a:t>
            </a:r>
          </a:p>
        </p:txBody>
      </p:sp>
      <p:pic>
        <p:nvPicPr>
          <p:cNvPr id="322" name="droppedImage.png"/>
          <p:cNvPicPr>
            <a:picLocks noChangeAspect="1"/>
          </p:cNvPicPr>
          <p:nvPr/>
        </p:nvPicPr>
        <p:blipFill>
          <a:blip r:embed="rId55">
            <a:extLst/>
          </a:blip>
          <a:stretch>
            <a:fillRect/>
          </a:stretch>
        </p:blipFill>
        <p:spPr>
          <a:xfrm>
            <a:off x="5372100" y="2819400"/>
            <a:ext cx="1502360" cy="236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droppedImage.png"/>
          <p:cNvPicPr>
            <a:picLocks noChangeAspect="1"/>
          </p:cNvPicPr>
          <p:nvPr/>
        </p:nvPicPr>
        <p:blipFill>
          <a:blip r:embed="rId56">
            <a:extLst/>
          </a:blip>
          <a:stretch>
            <a:fillRect/>
          </a:stretch>
        </p:blipFill>
        <p:spPr>
          <a:xfrm>
            <a:off x="4610100" y="8445500"/>
            <a:ext cx="1536700" cy="232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droppedImage.png"/>
          <p:cNvPicPr>
            <a:picLocks noChangeAspect="1"/>
          </p:cNvPicPr>
          <p:nvPr/>
        </p:nvPicPr>
        <p:blipFill>
          <a:blip r:embed="rId57">
            <a:extLst/>
          </a:blip>
          <a:stretch>
            <a:fillRect/>
          </a:stretch>
        </p:blipFill>
        <p:spPr>
          <a:xfrm>
            <a:off x="5784977" y="3924300"/>
            <a:ext cx="1926718" cy="247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droppedImage.png"/>
          <p:cNvPicPr>
            <a:picLocks noChangeAspect="1"/>
          </p:cNvPicPr>
          <p:nvPr/>
        </p:nvPicPr>
        <p:blipFill>
          <a:blip r:embed="rId58">
            <a:extLst/>
          </a:blip>
          <a:stretch>
            <a:fillRect/>
          </a:stretch>
        </p:blipFill>
        <p:spPr>
          <a:xfrm>
            <a:off x="10858500" y="5853471"/>
            <a:ext cx="1473200" cy="2376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droppedImage.png"/>
          <p:cNvPicPr>
            <a:picLocks noChangeAspect="1"/>
          </p:cNvPicPr>
          <p:nvPr/>
        </p:nvPicPr>
        <p:blipFill>
          <a:blip r:embed="rId59">
            <a:extLst/>
          </a:blip>
          <a:stretch>
            <a:fillRect/>
          </a:stretch>
        </p:blipFill>
        <p:spPr>
          <a:xfrm>
            <a:off x="9588500" y="2946400"/>
            <a:ext cx="1701800" cy="25693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411981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3352-5990-9F4C-AAA2-2BAE08CC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26C1-BC4E-D245-A331-76F8FEAE5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8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0BB0AE-9A1B-6B43-BF28-8C4D2BA1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Tired of V’s . . . 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6B6F74-2F25-614D-B3BD-6D45F5C0F5D7}"/>
              </a:ext>
            </a:extLst>
          </p:cNvPr>
          <p:cNvGrpSpPr/>
          <p:nvPr/>
        </p:nvGrpSpPr>
        <p:grpSpPr>
          <a:xfrm>
            <a:off x="-42306" y="2402915"/>
            <a:ext cx="13047106" cy="7350685"/>
            <a:chOff x="-42306" y="2402915"/>
            <a:chExt cx="13047106" cy="73506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899CD6-4471-0B42-B6C1-D01680D0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2306" y="2402915"/>
              <a:ext cx="13047106" cy="73506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828239-F640-9D45-AD57-626DFFF1D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922" y="2402917"/>
              <a:ext cx="2220468" cy="83858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5719B-BDA6-874A-82BB-ECFB0A73B3C3}"/>
              </a:ext>
            </a:extLst>
          </p:cNvPr>
          <p:cNvSpPr txBox="1"/>
          <p:nvPr/>
        </p:nvSpPr>
        <p:spPr>
          <a:xfrm>
            <a:off x="10933044" y="9332843"/>
            <a:ext cx="199776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Drew Schmidt</a:t>
            </a:r>
          </a:p>
        </p:txBody>
      </p:sp>
    </p:spTree>
    <p:extLst>
      <p:ext uri="{BB962C8B-B14F-4D97-AF65-F5344CB8AC3E}">
        <p14:creationId xmlns:p14="http://schemas.microsoft.com/office/powerpoint/2010/main" val="333266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4FCA-B4EF-6744-94FA-8752AB5F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2441921"/>
          </a:xfrm>
        </p:spPr>
        <p:txBody>
          <a:bodyPr>
            <a:normAutofit/>
          </a:bodyPr>
          <a:lstStyle/>
          <a:p>
            <a:r>
              <a:rPr lang="en-US" sz="4800" dirty="0"/>
              <a:t>Technology Brings More Data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1BB7F-B8E0-9B47-AA49-7482D9E0F115}"/>
              </a:ext>
            </a:extLst>
          </p:cNvPr>
          <p:cNvSpPr/>
          <p:nvPr/>
        </p:nvSpPr>
        <p:spPr>
          <a:xfrm>
            <a:off x="162499" y="2961211"/>
            <a:ext cx="4135911" cy="4315578"/>
          </a:xfrm>
          <a:prstGeom prst="ellipse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25400" cap="flat">
            <a:solidFill>
              <a:schemeClr val="tx1">
                <a:alpha val="27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CA2325-771B-5944-A6E9-D8FB27E8B5A1}"/>
              </a:ext>
            </a:extLst>
          </p:cNvPr>
          <p:cNvSpPr/>
          <p:nvPr/>
        </p:nvSpPr>
        <p:spPr>
          <a:xfrm>
            <a:off x="1523755" y="5299841"/>
            <a:ext cx="4135911" cy="4315578"/>
          </a:xfrm>
          <a:prstGeom prst="ellipse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25400" cap="flat">
            <a:solidFill>
              <a:schemeClr val="tx1">
                <a:alpha val="27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Shape 170">
            <a:extLst>
              <a:ext uri="{FF2B5EF4-FFF2-40B4-BE49-F238E27FC236}">
                <a16:creationId xmlns:a16="http://schemas.microsoft.com/office/drawing/2014/main" id="{A9613986-0B8D-DD46-BCAF-17B92A30D03C}"/>
              </a:ext>
            </a:extLst>
          </p:cNvPr>
          <p:cNvSpPr/>
          <p:nvPr/>
        </p:nvSpPr>
        <p:spPr>
          <a:xfrm>
            <a:off x="239187" y="4342363"/>
            <a:ext cx="2615781" cy="1263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solidFill>
                  <a:srgbClr val="333333">
                    <a:alpha val="50000"/>
                  </a:srgbClr>
                </a:solidFill>
              </a:rPr>
              <a:t>Variety</a:t>
            </a:r>
            <a:endParaRPr lang="en-US" dirty="0">
              <a:solidFill>
                <a:srgbClr val="333333">
                  <a:alpha val="50000"/>
                </a:srgbClr>
              </a:solidFill>
            </a:endParaRPr>
          </a:p>
          <a:p>
            <a:pPr marL="182880" lvl="1" indent="0" algn="l">
              <a:lnSpc>
                <a:spcPct val="5000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Connecting Disparate</a:t>
            </a: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 Data Sources</a:t>
            </a:r>
            <a:endParaRPr sz="1800" dirty="0">
              <a:solidFill>
                <a:srgbClr val="333333">
                  <a:alpha val="50000"/>
                </a:srgbClr>
              </a:solidFill>
            </a:endParaRPr>
          </a:p>
        </p:txBody>
      </p:sp>
      <p:sp>
        <p:nvSpPr>
          <p:cNvPr id="11" name="Shape 171">
            <a:extLst>
              <a:ext uri="{FF2B5EF4-FFF2-40B4-BE49-F238E27FC236}">
                <a16:creationId xmlns:a16="http://schemas.microsoft.com/office/drawing/2014/main" id="{C5EE905F-B004-1F44-920C-6A24C377B526}"/>
              </a:ext>
            </a:extLst>
          </p:cNvPr>
          <p:cNvSpPr/>
          <p:nvPr/>
        </p:nvSpPr>
        <p:spPr>
          <a:xfrm>
            <a:off x="2524748" y="7688096"/>
            <a:ext cx="1956781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solidFill>
                  <a:srgbClr val="333333">
                    <a:alpha val="50000"/>
                  </a:srgbClr>
                </a:solidFill>
              </a:rPr>
              <a:t>Velocity</a:t>
            </a:r>
            <a:endParaRPr lang="en-US" dirty="0">
              <a:solidFill>
                <a:srgbClr val="333333">
                  <a:alpha val="50000"/>
                </a:srgbClr>
              </a:solidFill>
            </a:endParaRPr>
          </a:p>
          <a:p>
            <a:pPr marL="182880" lvl="1" indent="0" algn="l">
              <a:lnSpc>
                <a:spcPct val="5000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Streaming</a:t>
            </a: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Real Time</a:t>
            </a:r>
            <a:endParaRPr sz="1800" dirty="0">
              <a:solidFill>
                <a:srgbClr val="333333">
                  <a:alpha val="50000"/>
                </a:srgb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C55B18-E370-C94C-8D99-E7E2ADA403E1}"/>
              </a:ext>
            </a:extLst>
          </p:cNvPr>
          <p:cNvSpPr/>
          <p:nvPr/>
        </p:nvSpPr>
        <p:spPr>
          <a:xfrm>
            <a:off x="7277804" y="5119000"/>
            <a:ext cx="4135911" cy="4315578"/>
          </a:xfrm>
          <a:prstGeom prst="ellipse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25400" cap="flat">
            <a:solidFill>
              <a:schemeClr val="tx1">
                <a:alpha val="27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Shape 169">
            <a:extLst>
              <a:ext uri="{FF2B5EF4-FFF2-40B4-BE49-F238E27FC236}">
                <a16:creationId xmlns:a16="http://schemas.microsoft.com/office/drawing/2014/main" id="{3B851119-759C-8147-912F-74E65FFF1BCB}"/>
              </a:ext>
            </a:extLst>
          </p:cNvPr>
          <p:cNvSpPr/>
          <p:nvPr/>
        </p:nvSpPr>
        <p:spPr>
          <a:xfrm>
            <a:off x="8870727" y="6493304"/>
            <a:ext cx="2171193" cy="1612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rgbClr val="333333">
                    <a:alpha val="50000"/>
                  </a:srgbClr>
                </a:solidFill>
              </a:rPr>
              <a:t>Validity</a:t>
            </a:r>
          </a:p>
          <a:p>
            <a:pPr marL="182880" lvl="1" indent="0" algn="l">
              <a:lnSpc>
                <a:spcPct val="5000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rgbClr val="333333">
                    <a:alpha val="50000"/>
                  </a:srgbClr>
                </a:solidFill>
              </a:rPr>
              <a:t>Veracity</a:t>
            </a:r>
            <a:endParaRPr lang="en-US" sz="1800" dirty="0">
              <a:solidFill>
                <a:srgbClr val="333333">
                  <a:alpha val="50000"/>
                </a:srgbClr>
              </a:solidFill>
            </a:endParaRP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Bias</a:t>
            </a: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Trustworthiness</a:t>
            </a:r>
            <a:endParaRPr sz="1800" dirty="0">
              <a:solidFill>
                <a:srgbClr val="333333">
                  <a:alpha val="50000"/>
                </a:srgb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20C469-CC6A-5140-8933-535C228103EE}"/>
              </a:ext>
            </a:extLst>
          </p:cNvPr>
          <p:cNvSpPr/>
          <p:nvPr/>
        </p:nvSpPr>
        <p:spPr>
          <a:xfrm>
            <a:off x="4481529" y="5299841"/>
            <a:ext cx="4135911" cy="4315578"/>
          </a:xfrm>
          <a:prstGeom prst="ellipse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 w="25400" cap="flat">
            <a:solidFill>
              <a:schemeClr val="tx1">
                <a:alpha val="27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Shape 169">
            <a:extLst>
              <a:ext uri="{FF2B5EF4-FFF2-40B4-BE49-F238E27FC236}">
                <a16:creationId xmlns:a16="http://schemas.microsoft.com/office/drawing/2014/main" id="{E392A73B-A60D-2743-AF3A-2A6F1B694F5A}"/>
              </a:ext>
            </a:extLst>
          </p:cNvPr>
          <p:cNvSpPr/>
          <p:nvPr/>
        </p:nvSpPr>
        <p:spPr>
          <a:xfrm>
            <a:off x="5610031" y="7531205"/>
            <a:ext cx="1953768" cy="1612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rgbClr val="333333">
                    <a:alpha val="50000"/>
                  </a:srgbClr>
                </a:solidFill>
              </a:rPr>
              <a:t>Volatility</a:t>
            </a:r>
          </a:p>
          <a:p>
            <a:pPr marL="182880" lvl="1" indent="0" algn="l">
              <a:lnSpc>
                <a:spcPct val="5000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solidFill>
                  <a:srgbClr val="333333">
                    <a:alpha val="50000"/>
                  </a:srgbClr>
                </a:solidFill>
              </a:rPr>
              <a:t>Variability</a:t>
            </a:r>
            <a:endParaRPr lang="en-US" sz="1800" dirty="0">
              <a:solidFill>
                <a:srgbClr val="333333">
                  <a:alpha val="50000"/>
                </a:srgbClr>
              </a:solidFill>
            </a:endParaRP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 err="1">
                <a:solidFill>
                  <a:srgbClr val="333333">
                    <a:alpha val="50000"/>
                  </a:srgbClr>
                </a:solidFill>
              </a:rPr>
              <a:t>Bursty</a:t>
            </a:r>
            <a:r>
              <a:rPr lang="en-US" sz="1800" dirty="0">
                <a:solidFill>
                  <a:srgbClr val="333333">
                    <a:alpha val="50000"/>
                  </a:srgbClr>
                </a:solidFill>
              </a:rPr>
              <a:t> arrival</a:t>
            </a:r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dirty="0" err="1">
                <a:solidFill>
                  <a:srgbClr val="333333">
                    <a:alpha val="50000"/>
                  </a:srgbClr>
                </a:solidFill>
              </a:rPr>
              <a:t>Nonstationary</a:t>
            </a:r>
            <a:endParaRPr sz="1800" dirty="0">
              <a:solidFill>
                <a:srgbClr val="333333">
                  <a:alpha val="50000"/>
                </a:srgb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2B6574-94F0-9049-97D9-2A5F753E5612}"/>
              </a:ext>
            </a:extLst>
          </p:cNvPr>
          <p:cNvSpPr/>
          <p:nvPr/>
        </p:nvSpPr>
        <p:spPr>
          <a:xfrm>
            <a:off x="2888605" y="2961211"/>
            <a:ext cx="4135911" cy="4315578"/>
          </a:xfrm>
          <a:prstGeom prst="ellipse">
            <a:avLst/>
          </a:prstGeom>
          <a:solidFill>
            <a:schemeClr val="accent2">
              <a:alpha val="90000"/>
            </a:schemeClr>
          </a:solidFill>
          <a:ln w="254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Shape 169">
            <a:extLst>
              <a:ext uri="{FF2B5EF4-FFF2-40B4-BE49-F238E27FC236}">
                <a16:creationId xmlns:a16="http://schemas.microsoft.com/office/drawing/2014/main" id="{6D11B64E-6488-2841-AF30-50A865C24ABF}"/>
              </a:ext>
            </a:extLst>
          </p:cNvPr>
          <p:cNvSpPr/>
          <p:nvPr/>
        </p:nvSpPr>
        <p:spPr>
          <a:xfrm>
            <a:off x="4196719" y="3866004"/>
            <a:ext cx="2794186" cy="84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2880" lvl="1" indent="0" algn="l"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 dirty="0"/>
              <a:t>Volume</a:t>
            </a:r>
            <a:endParaRPr lang="en-US" sz="1800" b="1" dirty="0"/>
          </a:p>
          <a:p>
            <a:pPr marL="182880" lvl="1" indent="0" algn="l">
              <a:lnSpc>
                <a:spcPct val="0"/>
              </a:lnSpc>
              <a:spcBef>
                <a:spcPts val="2100"/>
              </a:spcBef>
              <a:defRPr sz="2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800" b="1" dirty="0"/>
              <a:t>Bigger than Memory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9047236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34" y="3946884"/>
            <a:ext cx="8322565" cy="4689115"/>
          </a:xfrm>
          <a:prstGeom prst="rect">
            <a:avLst/>
          </a:prstGeom>
          <a:ln w="25400"/>
        </p:spPr>
      </p:pic>
      <p:pic>
        <p:nvPicPr>
          <p:cNvPr id="202" name="esdis_contex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7700" y="1511300"/>
            <a:ext cx="6794500" cy="4800600"/>
          </a:xfrm>
          <a:prstGeom prst="rect">
            <a:avLst/>
          </a:prstGeom>
          <a:ln w="25400"/>
        </p:spPr>
      </p:pic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571500" y="10160"/>
            <a:ext cx="11861800" cy="1397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Satellite </a:t>
            </a:r>
            <a:r>
              <a:rPr dirty="0">
                <a:latin typeface="Helvetica Neue"/>
                <a:cs typeface="Helvetica Neue"/>
              </a:rPr>
              <a:t>Sensors Produce </a:t>
            </a:r>
            <a:r>
              <a:rPr lang="en-US" dirty="0">
                <a:latin typeface="Helvetica Neue"/>
                <a:cs typeface="Helvetica Neue"/>
              </a:rPr>
              <a:t>Big Data</a:t>
            </a:r>
            <a:endParaRPr dirty="0">
              <a:latin typeface="Helvetica Neue"/>
              <a:cs typeface="Helvetica Neue"/>
            </a:endParaRP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171590" y="1335217"/>
            <a:ext cx="5162409" cy="2318175"/>
          </a:xfrm>
          <a:prstGeom prst="rect">
            <a:avLst/>
          </a:prstGeom>
          <a:solidFill>
            <a:srgbClr val="006B3D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587188" indent="-168088">
              <a:lnSpc>
                <a:spcPct val="85000"/>
              </a:lnSpc>
              <a:spcBef>
                <a:spcPts val="0"/>
              </a:spcBef>
              <a:defRPr sz="20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endParaRPr lang="en-US" sz="1800" dirty="0"/>
          </a:p>
          <a:p>
            <a:pPr marL="587188" indent="-168088">
              <a:lnSpc>
                <a:spcPct val="85000"/>
              </a:lnSpc>
              <a:spcBef>
                <a:spcPts val="0"/>
              </a:spcBef>
              <a:defRPr sz="20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1800" dirty="0"/>
              <a:t>NASA: Earth Science Data and Information System (ESDIS) Project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800" dirty="0"/>
              <a:t>3 TB per day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800" dirty="0"/>
              <a:t>5+ PB archive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800" dirty="0"/>
              <a:t>High space, low time resolution</a:t>
            </a:r>
          </a:p>
        </p:txBody>
      </p:sp>
      <p:sp>
        <p:nvSpPr>
          <p:cNvPr id="209" name="Shape 209"/>
          <p:cNvSpPr/>
          <p:nvPr/>
        </p:nvSpPr>
        <p:spPr>
          <a:xfrm>
            <a:off x="8991600" y="6883400"/>
            <a:ext cx="1943452" cy="368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57799" marR="57799" algn="l" defTabSz="1295400">
              <a:defRPr sz="1600"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Images from nasa.gov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571500" y="254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rPr dirty="0"/>
              <a:t>Simulations Produce </a:t>
            </a:r>
            <a:r>
              <a:rPr lang="en-US" dirty="0"/>
              <a:t>Big</a:t>
            </a:r>
            <a:r>
              <a:rPr dirty="0"/>
              <a:t> Data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xfrm>
            <a:off x="8902700" y="1472218"/>
            <a:ext cx="3644900" cy="3276601"/>
          </a:xfrm>
          <a:prstGeom prst="rect">
            <a:avLst/>
          </a:prstGeom>
          <a:solidFill>
            <a:srgbClr val="006B3D"/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marL="587188" indent="-168088">
              <a:lnSpc>
                <a:spcPct val="85000"/>
              </a:lnSpc>
              <a:spcBef>
                <a:spcPts val="0"/>
              </a:spcBef>
              <a:defRPr sz="20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b="0" dirty="0"/>
              <a:t>Earth System Models: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Atmospheric model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Ocean model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Sea ice model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Ice sheet models</a:t>
            </a:r>
          </a:p>
          <a:p>
            <a:pPr marL="266700" indent="-266700">
              <a:spcBef>
                <a:spcPts val="1200"/>
              </a:spcBef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b="0" dirty="0"/>
              <a:t>Chemical transport models</a:t>
            </a:r>
          </a:p>
        </p:txBody>
      </p:sp>
      <p:sp>
        <p:nvSpPr>
          <p:cNvPr id="218" name="Shape 218"/>
          <p:cNvSpPr/>
          <p:nvPr/>
        </p:nvSpPr>
        <p:spPr>
          <a:xfrm>
            <a:off x="6235700" y="4699000"/>
            <a:ext cx="530974" cy="34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57799" marR="57799" algn="l" defTabSz="1295400">
              <a:defRPr sz="1600"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Text</a:t>
            </a:r>
          </a:p>
        </p:txBody>
      </p:sp>
      <p:sp>
        <p:nvSpPr>
          <p:cNvPr id="219" name="Shape 219"/>
          <p:cNvSpPr/>
          <p:nvPr/>
        </p:nvSpPr>
        <p:spPr>
          <a:xfrm>
            <a:off x="165100" y="7004829"/>
            <a:ext cx="1138423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1800" b="1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Climate models are systems of </a:t>
            </a:r>
            <a:r>
              <a:rPr u="sng" dirty="0">
                <a:solidFill>
                  <a:srgbClr val="0000EE"/>
                </a:solidFill>
                <a:hlinkClick r:id="rId2"/>
              </a:rPr>
              <a:t>differential equations</a:t>
            </a:r>
            <a:r>
              <a:rPr dirty="0"/>
              <a:t> based on the basic laws of </a:t>
            </a:r>
            <a:r>
              <a:rPr u="sng" dirty="0">
                <a:solidFill>
                  <a:srgbClr val="0000EE"/>
                </a:solidFill>
                <a:hlinkClick r:id="rId3"/>
              </a:rPr>
              <a:t>physics</a:t>
            </a:r>
            <a:r>
              <a:rPr dirty="0"/>
              <a:t>, </a:t>
            </a:r>
            <a:r>
              <a:rPr u="sng" dirty="0">
                <a:solidFill>
                  <a:srgbClr val="0000EE"/>
                </a:solidFill>
                <a:hlinkClick r:id="rId4"/>
              </a:rPr>
              <a:t>fluid motion</a:t>
            </a:r>
            <a:r>
              <a:rPr dirty="0"/>
              <a:t>, and </a:t>
            </a:r>
            <a:r>
              <a:rPr u="sng" dirty="0">
                <a:solidFill>
                  <a:srgbClr val="0000EE"/>
                </a:solidFill>
                <a:hlinkClick r:id="rId5"/>
              </a:rPr>
              <a:t>chemistry</a:t>
            </a:r>
            <a:r>
              <a:rPr dirty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7476" y="1412927"/>
            <a:ext cx="8255000" cy="5676900"/>
            <a:chOff x="482600" y="1917700"/>
            <a:chExt cx="8255000" cy="5676900"/>
          </a:xfrm>
        </p:grpSpPr>
        <p:pic>
          <p:nvPicPr>
            <p:cNvPr id="217" name="Global_Atmospheric_Model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2600" y="1917700"/>
              <a:ext cx="8255000" cy="5575300"/>
            </a:xfrm>
            <a:prstGeom prst="rect">
              <a:avLst/>
            </a:prstGeom>
            <a:ln w="25400"/>
          </p:spPr>
        </p:pic>
        <p:sp>
          <p:nvSpPr>
            <p:cNvPr id="220" name="Shape 220"/>
            <p:cNvSpPr/>
            <p:nvPr/>
          </p:nvSpPr>
          <p:spPr>
            <a:xfrm>
              <a:off x="4457700" y="7010400"/>
              <a:ext cx="3911952" cy="584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 marL="57799" marR="57799" algn="l" defTabSz="1295400">
                <a:defRPr sz="1600">
                  <a:uFill>
                    <a:solidFill>
                      <a:srgbClr val="000000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Source: Wikimedia, PD-USGov-DOC-NOAA</a:t>
              </a:r>
            </a:p>
          </p:txBody>
        </p:sp>
      </p:grpSp>
      <p:sp>
        <p:nvSpPr>
          <p:cNvPr id="221" name="Shape 221"/>
          <p:cNvSpPr/>
          <p:nvPr/>
        </p:nvSpPr>
        <p:spPr>
          <a:xfrm>
            <a:off x="8902700" y="4798931"/>
            <a:ext cx="3644900" cy="1803400"/>
          </a:xfrm>
          <a:prstGeom prst="rect">
            <a:avLst/>
          </a:prstGeom>
          <a:solidFill>
            <a:srgbClr val="006B3D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/>
          <a:lstStyle/>
          <a:p>
            <a:pPr algn="l" defTabSz="1295400">
              <a:lnSpc>
                <a:spcPct val="850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1800" dirty="0"/>
              <a:t>High resolution example:</a:t>
            </a:r>
          </a:p>
          <a:p>
            <a:pPr marL="254000" indent="-254000" algn="l" defTabSz="1295400">
              <a:lnSpc>
                <a:spcPct val="85000"/>
              </a:lnSpc>
              <a:spcBef>
                <a:spcPts val="1200"/>
              </a:spcBef>
              <a:buSzPct val="125000"/>
              <a:buChar char="•"/>
              <a:defRPr sz="20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20 variables</a:t>
            </a:r>
          </a:p>
          <a:p>
            <a:pPr marL="254000" indent="-254000" algn="l" defTabSz="1295400">
              <a:lnSpc>
                <a:spcPct val="85000"/>
              </a:lnSpc>
              <a:spcBef>
                <a:spcPts val="1200"/>
              </a:spcBef>
              <a:buSzPct val="125000"/>
              <a:buChar char="•"/>
              <a:defRPr sz="20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6 hour instantaneous</a:t>
            </a:r>
          </a:p>
          <a:p>
            <a:pPr marL="254000" indent="-254000" algn="l" defTabSz="1295400">
              <a:lnSpc>
                <a:spcPct val="85000"/>
              </a:lnSpc>
              <a:spcBef>
                <a:spcPts val="1200"/>
              </a:spcBef>
              <a:buSzPct val="125000"/>
              <a:buChar char="•"/>
              <a:defRPr sz="20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1 year ≈ 1 TB</a:t>
            </a:r>
          </a:p>
        </p:txBody>
      </p:sp>
      <p:pic>
        <p:nvPicPr>
          <p:cNvPr id="11" name="Picture 10" descr="titan1wide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61" y="7620508"/>
            <a:ext cx="11384399" cy="18399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Laboratory Instruments Produce Big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" y="2007299"/>
            <a:ext cx="8184830" cy="7208957"/>
          </a:xfrm>
        </p:spPr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Neutron science</a:t>
            </a:r>
          </a:p>
          <a:p>
            <a:r>
              <a:rPr lang="en-US" dirty="0"/>
              <a:t>Functional Magnetic Resonance Imaging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299130" y="1534651"/>
            <a:ext cx="4191583" cy="3772681"/>
            <a:chOff x="8299130" y="1844028"/>
            <a:chExt cx="4191583" cy="3772681"/>
          </a:xfrm>
        </p:grpSpPr>
        <p:pic>
          <p:nvPicPr>
            <p:cNvPr id="4" name="Picture 2" descr="C:\Users\syz\Documents\Papers\Reports and Conference Abstracts\2015_06_10_gMode_IDSA\Figures\GVS_P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27" t="25191" r="50714" b="35917"/>
            <a:stretch/>
          </p:blipFill>
          <p:spPr bwMode="auto">
            <a:xfrm>
              <a:off x="10561074" y="1844028"/>
              <a:ext cx="1419922" cy="1694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C:\Users\syz\Documents\Papers\Reports and Conference Abstracts\2015_06_10_gMode_IDSA\Figures\GVS_P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9" t="55725" r="71712" b="7261"/>
            <a:stretch/>
          </p:blipFill>
          <p:spPr bwMode="auto">
            <a:xfrm>
              <a:off x="8299130" y="1925885"/>
              <a:ext cx="2077844" cy="1613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E:\2015_04_08_PZT_AuCu_nanocaps\GLine_8V_10kHz_256x256_0001\Good data plots\Figures_V3\Fig05_Metric9_manualZ.em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3" r="10565"/>
            <a:stretch/>
          </p:blipFill>
          <p:spPr bwMode="auto">
            <a:xfrm>
              <a:off x="8600804" y="3539014"/>
              <a:ext cx="1960270" cy="2077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E:\2015_04_08_PZT_AuCu_nanocaps\GLine_8V_10kHz_256x256_0001\Good data plots\Figures_V3\Fig05_Metric8_manualZ.em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0" r="12400"/>
            <a:stretch/>
          </p:blipFill>
          <p:spPr bwMode="auto">
            <a:xfrm>
              <a:off x="10582004" y="3539014"/>
              <a:ext cx="1908709" cy="2077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 51"/>
          <p:cNvGrpSpPr/>
          <p:nvPr/>
        </p:nvGrpSpPr>
        <p:grpSpPr>
          <a:xfrm>
            <a:off x="586840" y="5453348"/>
            <a:ext cx="11392957" cy="3336387"/>
            <a:chOff x="635683" y="5485914"/>
            <a:chExt cx="11392957" cy="3336387"/>
          </a:xfrm>
        </p:grpSpPr>
        <p:grpSp>
          <p:nvGrpSpPr>
            <p:cNvPr id="46" name="Group 45"/>
            <p:cNvGrpSpPr/>
            <p:nvPr/>
          </p:nvGrpSpPr>
          <p:grpSpPr>
            <a:xfrm>
              <a:off x="635683" y="5960297"/>
              <a:ext cx="5286375" cy="2847975"/>
              <a:chOff x="408556" y="5951742"/>
              <a:chExt cx="5286375" cy="2847975"/>
            </a:xfrm>
          </p:grpSpPr>
          <p:pic>
            <p:nvPicPr>
              <p:cNvPr id="9" name="Picture 7" descr="target_building_a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5806" y="5999367"/>
                <a:ext cx="3683000" cy="2660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3332731" y="6007305"/>
                <a:ext cx="942975" cy="422275"/>
              </a:xfrm>
              <a:prstGeom prst="rect">
                <a:avLst/>
              </a:prstGeom>
              <a:solidFill>
                <a:srgbClr val="F5CEA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 dirty="0"/>
                  <a:t>18 - Wide Angle Chopper  Spectrometer</a:t>
                </a:r>
              </a:p>
            </p:txBody>
          </p:sp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4170931" y="6159705"/>
                <a:ext cx="1371600" cy="358775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 dirty="0"/>
                  <a:t>17 - High Resolution Chopper  Spectrometer</a:t>
                </a:r>
                <a:r>
                  <a:rPr lang="en-US" sz="1000" b="1" dirty="0"/>
                  <a:t> </a:t>
                </a:r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4580506" y="7118555"/>
                <a:ext cx="1114425" cy="309562"/>
              </a:xfrm>
              <a:prstGeom prst="rect">
                <a:avLst/>
              </a:prstGeom>
              <a:solidFill>
                <a:srgbClr val="CC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13 - Fundamental Physics Beamline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4551931" y="8105980"/>
                <a:ext cx="947738" cy="3492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11A - Powder Diffractometer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4551931" y="7588455"/>
                <a:ext cx="1143000" cy="358775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12 - Single Crystal Diffractometer </a:t>
                </a: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780156" y="8390142"/>
                <a:ext cx="968375" cy="304800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9 - Engineering Diffractometer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1246756" y="8085342"/>
                <a:ext cx="1219200" cy="2857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6 – Small Angle Scatt. Diffractometer</a:t>
                </a:r>
              </a:p>
            </p:txBody>
          </p:sp>
          <p:sp>
            <p:nvSpPr>
              <p:cNvPr id="17" name="Text Box 15"/>
              <p:cNvSpPr txBox="1">
                <a:spLocks noChangeArrowheads="1"/>
              </p:cNvSpPr>
              <p:nvPr/>
            </p:nvSpPr>
            <p:spPr bwMode="auto">
              <a:xfrm>
                <a:off x="1094356" y="7704342"/>
                <a:ext cx="1371600" cy="304800"/>
              </a:xfrm>
              <a:prstGeom prst="rect">
                <a:avLst/>
              </a:prstGeom>
              <a:solidFill>
                <a:srgbClr val="F5CEA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/>
                  <a:t>5 - Cold Neutron Chopper  Spectrometer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2008756" y="5951742"/>
                <a:ext cx="1295400" cy="360363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900" b="1"/>
                  <a:t>1B - Disordered </a:t>
                </a:r>
                <a:r>
                  <a:rPr lang="en-US" sz="800" b="1"/>
                  <a:t>Mat</a:t>
                </a:r>
                <a:r>
                  <a:rPr lang="ja-JP" altLang="en-US" sz="800" b="1"/>
                  <a:t>’</a:t>
                </a:r>
                <a:r>
                  <a:rPr lang="en-US" sz="800" b="1"/>
                  <a:t>ls Diffractometer</a:t>
                </a:r>
                <a:r>
                  <a:rPr lang="en-US" sz="1000" b="1"/>
                  <a:t> </a:t>
                </a:r>
              </a:p>
            </p:txBody>
          </p:sp>
          <p:sp>
            <p:nvSpPr>
              <p:cNvPr id="19" name="Text Box 17"/>
              <p:cNvSpPr txBox="1">
                <a:spLocks noChangeArrowheads="1"/>
              </p:cNvSpPr>
              <p:nvPr/>
            </p:nvSpPr>
            <p:spPr bwMode="auto">
              <a:xfrm>
                <a:off x="2646931" y="6312105"/>
                <a:ext cx="838200" cy="217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800">
                    <a:solidFill>
                      <a:srgbClr val="FFFFFF"/>
                    </a:solidFill>
                  </a:rPr>
                  <a:t>PROTONS</a:t>
                </a:r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>
                <a:off x="3080319" y="6502605"/>
                <a:ext cx="50800" cy="204787"/>
              </a:xfrm>
              <a:prstGeom prst="line">
                <a:avLst/>
              </a:prstGeom>
              <a:noFill/>
              <a:ln w="50800">
                <a:solidFill>
                  <a:srgbClr val="FF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>
                <a:off x="2311969" y="6316867"/>
                <a:ext cx="663575" cy="731838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0"/>
              <p:cNvSpPr>
                <a:spLocks noChangeShapeType="1"/>
              </p:cNvSpPr>
              <p:nvPr/>
            </p:nvSpPr>
            <p:spPr bwMode="auto">
              <a:xfrm>
                <a:off x="1389631" y="6312105"/>
                <a:ext cx="284163" cy="18732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21"/>
              <p:cNvSpPr>
                <a:spLocks noChangeShapeType="1"/>
              </p:cNvSpPr>
              <p:nvPr/>
            </p:nvSpPr>
            <p:spPr bwMode="auto">
              <a:xfrm>
                <a:off x="1475356" y="6713742"/>
                <a:ext cx="1362075" cy="45561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2"/>
              <p:cNvSpPr>
                <a:spLocks noChangeShapeType="1"/>
              </p:cNvSpPr>
              <p:nvPr/>
            </p:nvSpPr>
            <p:spPr bwMode="auto">
              <a:xfrm>
                <a:off x="1427731" y="6921705"/>
                <a:ext cx="1382713" cy="29845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 flipV="1">
                <a:off x="1703956" y="7378905"/>
                <a:ext cx="712788" cy="325437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24"/>
              <p:cNvSpPr>
                <a:spLocks noChangeShapeType="1"/>
              </p:cNvSpPr>
              <p:nvPr/>
            </p:nvSpPr>
            <p:spPr bwMode="auto">
              <a:xfrm flipV="1">
                <a:off x="2465956" y="7415417"/>
                <a:ext cx="403225" cy="66992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25"/>
              <p:cNvSpPr>
                <a:spLocks noChangeShapeType="1"/>
              </p:cNvSpPr>
              <p:nvPr/>
            </p:nvSpPr>
            <p:spPr bwMode="auto">
              <a:xfrm flipV="1">
                <a:off x="2529456" y="8050417"/>
                <a:ext cx="298450" cy="36512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6"/>
              <p:cNvSpPr>
                <a:spLocks noChangeShapeType="1"/>
              </p:cNvSpPr>
              <p:nvPr/>
            </p:nvSpPr>
            <p:spPr bwMode="auto">
              <a:xfrm flipH="1" flipV="1">
                <a:off x="4386831" y="7980567"/>
                <a:ext cx="165100" cy="236538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"/>
              <p:cNvSpPr>
                <a:spLocks noChangeShapeType="1"/>
              </p:cNvSpPr>
              <p:nvPr/>
            </p:nvSpPr>
            <p:spPr bwMode="auto">
              <a:xfrm flipH="1" flipV="1">
                <a:off x="3648644" y="7388430"/>
                <a:ext cx="903287" cy="37147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8"/>
              <p:cNvSpPr>
                <a:spLocks noChangeShapeType="1"/>
              </p:cNvSpPr>
              <p:nvPr/>
            </p:nvSpPr>
            <p:spPr bwMode="auto">
              <a:xfrm flipH="1">
                <a:off x="4367781" y="7332867"/>
                <a:ext cx="230188" cy="10001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9"/>
              <p:cNvSpPr>
                <a:spLocks noChangeShapeType="1"/>
              </p:cNvSpPr>
              <p:nvPr/>
            </p:nvSpPr>
            <p:spPr bwMode="auto">
              <a:xfrm flipH="1">
                <a:off x="3480369" y="6464505"/>
                <a:ext cx="842962" cy="56197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30"/>
              <p:cNvSpPr>
                <a:spLocks noChangeShapeType="1"/>
              </p:cNvSpPr>
              <p:nvPr/>
            </p:nvSpPr>
            <p:spPr bwMode="auto">
              <a:xfrm flipH="1">
                <a:off x="3369244" y="6396242"/>
                <a:ext cx="285750" cy="611188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 Box 31"/>
              <p:cNvSpPr txBox="1">
                <a:spLocks noChangeArrowheads="1"/>
              </p:cNvSpPr>
              <p:nvPr/>
            </p:nvSpPr>
            <p:spPr bwMode="auto">
              <a:xfrm>
                <a:off x="789556" y="7094742"/>
                <a:ext cx="942975" cy="3444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>
                    <a:solidFill>
                      <a:srgbClr val="FF0000"/>
                    </a:solidFill>
                  </a:rPr>
                  <a:t>4B - Liquids Reflectometer</a:t>
                </a:r>
                <a:r>
                  <a:rPr lang="en-US" sz="1000" b="1"/>
                  <a:t>  </a:t>
                </a:r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>
                <a:off x="1703956" y="7247142"/>
                <a:ext cx="1154113" cy="3016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 Box 33"/>
              <p:cNvSpPr txBox="1">
                <a:spLocks noChangeArrowheads="1"/>
              </p:cNvSpPr>
              <p:nvPr/>
            </p:nvSpPr>
            <p:spPr bwMode="auto">
              <a:xfrm>
                <a:off x="4585269" y="6670880"/>
                <a:ext cx="957262" cy="320675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</a:pPr>
                <a:r>
                  <a:rPr lang="en-US" sz="800" b="1"/>
                  <a:t>14B - Hybrid Spectrometer</a:t>
                </a:r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H="1">
                <a:off x="3631181" y="7010605"/>
                <a:ext cx="928688" cy="193675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 Box 35"/>
              <p:cNvSpPr txBox="1">
                <a:spLocks noChangeArrowheads="1"/>
              </p:cNvSpPr>
              <p:nvPr/>
            </p:nvSpPr>
            <p:spPr bwMode="auto">
              <a:xfrm>
                <a:off x="3905819" y="6750255"/>
                <a:ext cx="501650" cy="468312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800" b="1"/>
                  <a:t>15 – Spin Echo</a:t>
                </a:r>
              </a:p>
            </p:txBody>
          </p:sp>
          <p:sp>
            <p:nvSpPr>
              <p:cNvPr id="38" name="Line 36"/>
              <p:cNvSpPr>
                <a:spLocks noChangeShapeType="1"/>
              </p:cNvSpPr>
              <p:nvPr/>
            </p:nvSpPr>
            <p:spPr bwMode="auto">
              <a:xfrm flipH="1">
                <a:off x="3581969" y="6872492"/>
                <a:ext cx="352425" cy="26511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" name="Group 37"/>
              <p:cNvGrpSpPr>
                <a:grpSpLocks/>
              </p:cNvGrpSpPr>
              <p:nvPr/>
            </p:nvGrpSpPr>
            <p:grpSpPr bwMode="auto">
              <a:xfrm>
                <a:off x="2921569" y="8525080"/>
                <a:ext cx="1266825" cy="274637"/>
                <a:chOff x="2719" y="3957"/>
                <a:chExt cx="1427" cy="330"/>
              </a:xfrm>
            </p:grpSpPr>
            <p:sp>
              <p:nvSpPr>
                <p:cNvPr id="40" name="Text Box 38"/>
                <p:cNvSpPr txBox="1">
                  <a:spLocks noChangeArrowheads="1"/>
                </p:cNvSpPr>
                <p:nvPr/>
              </p:nvSpPr>
              <p:spPr bwMode="auto">
                <a:xfrm rot="-388516">
                  <a:off x="2719" y="3957"/>
                  <a:ext cx="1427" cy="330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sz="1200" b="1"/>
                    <a:t>60 m</a:t>
                  </a:r>
                </a:p>
              </p:txBody>
            </p:sp>
            <p:sp>
              <p:nvSpPr>
                <p:cNvPr id="41" name="Line 39"/>
                <p:cNvSpPr>
                  <a:spLocks noChangeShapeType="1"/>
                </p:cNvSpPr>
                <p:nvPr/>
              </p:nvSpPr>
              <p:spPr bwMode="auto">
                <a:xfrm rot="-388516">
                  <a:off x="3653" y="4006"/>
                  <a:ext cx="48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40"/>
                <p:cNvSpPr>
                  <a:spLocks noChangeShapeType="1"/>
                </p:cNvSpPr>
                <p:nvPr/>
              </p:nvSpPr>
              <p:spPr bwMode="auto">
                <a:xfrm rot="-388516">
                  <a:off x="2732" y="4120"/>
                  <a:ext cx="48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sm"/>
                  <a:tailEnd type="none" w="med" len="sm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" name="Text Box 44"/>
              <p:cNvSpPr txBox="1">
                <a:spLocks noChangeArrowheads="1"/>
              </p:cNvSpPr>
              <p:nvPr/>
            </p:nvSpPr>
            <p:spPr bwMode="auto">
              <a:xfrm>
                <a:off x="637156" y="6789942"/>
                <a:ext cx="1066800" cy="3048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>
                    <a:solidFill>
                      <a:srgbClr val="FF0000"/>
                    </a:solidFill>
                  </a:rPr>
                  <a:t>4A - Magnetism Reflectometer</a:t>
                </a:r>
              </a:p>
            </p:txBody>
          </p:sp>
          <p:sp>
            <p:nvSpPr>
              <p:cNvPr id="44" name="Text Box 45"/>
              <p:cNvSpPr txBox="1">
                <a:spLocks noChangeArrowheads="1"/>
              </p:cNvSpPr>
              <p:nvPr/>
            </p:nvSpPr>
            <p:spPr bwMode="auto">
              <a:xfrm>
                <a:off x="408556" y="6408942"/>
                <a:ext cx="1143000" cy="304800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</a:rPr>
                  <a:t>3 - High Pressure </a:t>
                </a:r>
                <a:r>
                  <a:rPr lang="en-US" sz="800" b="1" dirty="0" err="1">
                    <a:solidFill>
                      <a:srgbClr val="FF0000"/>
                    </a:solidFill>
                  </a:rPr>
                  <a:t>Diffractometer</a:t>
                </a:r>
                <a:endParaRPr lang="en-US" sz="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Text Box 46"/>
              <p:cNvSpPr txBox="1">
                <a:spLocks noChangeArrowheads="1"/>
              </p:cNvSpPr>
              <p:nvPr/>
            </p:nvSpPr>
            <p:spPr bwMode="auto">
              <a:xfrm>
                <a:off x="789556" y="5951742"/>
                <a:ext cx="1143000" cy="3810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800" b="1">
                    <a:solidFill>
                      <a:srgbClr val="FF0000"/>
                    </a:solidFill>
                  </a:rPr>
                  <a:t>2 - Backscattering Spectrometer</a:t>
                </a:r>
                <a:r>
                  <a:rPr lang="en-US" sz="1000" b="1"/>
                  <a:t> 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9867334" y="5485914"/>
              <a:ext cx="2161306" cy="3320491"/>
              <a:chOff x="559686" y="5202990"/>
              <a:chExt cx="2161306" cy="3320491"/>
            </a:xfrm>
          </p:grpSpPr>
          <p:pic>
            <p:nvPicPr>
              <p:cNvPr id="47" name="Na3PO4_1100K.mpeg">
                <a:hlinkClick r:id="" action="ppaction://media"/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091" y="6443580"/>
                <a:ext cx="2079901" cy="2079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6" descr="wgs_srtio2_cell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754" b="20524"/>
              <a:stretch/>
            </p:blipFill>
            <p:spPr bwMode="auto">
              <a:xfrm>
                <a:off x="559686" y="5202990"/>
                <a:ext cx="1786172" cy="1259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8" descr="Click for larger view of HB-3 photo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2058" y="5860542"/>
              <a:ext cx="3945276" cy="2961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6833" y="1844028"/>
            <a:ext cx="2894013" cy="19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405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138" y="61344"/>
            <a:ext cx="11548554" cy="1706881"/>
          </a:xfrm>
        </p:spPr>
        <p:txBody>
          <a:bodyPr/>
          <a:lstStyle/>
          <a:p>
            <a:r>
              <a:rPr lang="en-US" dirty="0"/>
              <a:t>Business Produces Big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168" y="1925884"/>
            <a:ext cx="9491749" cy="7827717"/>
          </a:xfrm>
        </p:spPr>
        <p:txBody>
          <a:bodyPr/>
          <a:lstStyle/>
          <a:p>
            <a:r>
              <a:rPr lang="en-US" dirty="0"/>
              <a:t>Corporate accounting data</a:t>
            </a:r>
          </a:p>
          <a:p>
            <a:r>
              <a:rPr lang="en-US" dirty="0"/>
              <a:t>Corporate customer data</a:t>
            </a:r>
          </a:p>
          <a:p>
            <a:r>
              <a:rPr lang="en-US" dirty="0"/>
              <a:t>Credit card transactions</a:t>
            </a:r>
          </a:p>
          <a:p>
            <a:r>
              <a:rPr lang="en-US" dirty="0"/>
              <a:t>Wireless call connections</a:t>
            </a:r>
          </a:p>
          <a:p>
            <a:r>
              <a:rPr lang="en-US" dirty="0"/>
              <a:t>Real-time web advertising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55" y="3028883"/>
            <a:ext cx="5081057" cy="3625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51" y="6108649"/>
            <a:ext cx="5528243" cy="267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19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4880"/>
            <a:ext cx="11861800" cy="1397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j-lt"/>
              </a:rPr>
              <a:t>Government Produces Big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950" y="1925884"/>
            <a:ext cx="11709400" cy="7827717"/>
          </a:xfrm>
        </p:spPr>
        <p:txBody>
          <a:bodyPr/>
          <a:lstStyle/>
          <a:p>
            <a:r>
              <a:rPr lang="en-US" dirty="0"/>
              <a:t>Census</a:t>
            </a:r>
          </a:p>
          <a:p>
            <a:r>
              <a:rPr lang="en-US" dirty="0"/>
              <a:t>Surveys</a:t>
            </a:r>
          </a:p>
          <a:p>
            <a:r>
              <a:rPr lang="en-US" dirty="0"/>
              <a:t>Economic data</a:t>
            </a:r>
          </a:p>
          <a:p>
            <a:r>
              <a:rPr lang="en-US" dirty="0"/>
              <a:t>Health data</a:t>
            </a:r>
          </a:p>
          <a:p>
            <a:r>
              <a:rPr lang="en-US" dirty="0"/>
              <a:t>Tax records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08" y="5448146"/>
            <a:ext cx="5656809" cy="3731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18" y="1320800"/>
            <a:ext cx="6169589" cy="48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6141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3989</TotalTime>
  <Words>1600</Words>
  <Application>Microsoft Macintosh PowerPoint</Application>
  <PresentationFormat>Custom</PresentationFormat>
  <Paragraphs>299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Century Gothic</vt:lpstr>
      <vt:lpstr>Gill Sans</vt:lpstr>
      <vt:lpstr>Helvetica Light</vt:lpstr>
      <vt:lpstr>Helvetica Neue</vt:lpstr>
      <vt:lpstr>Helvetica Neue Light</vt:lpstr>
      <vt:lpstr>Times</vt:lpstr>
      <vt:lpstr>Office Theme</vt:lpstr>
      <vt:lpstr>Introduction to Big Data and  Why R?</vt:lpstr>
      <vt:lpstr>The Big Data V’s</vt:lpstr>
      <vt:lpstr>Tired of V’s . . . ?</vt:lpstr>
      <vt:lpstr>Technology Brings More Data</vt:lpstr>
      <vt:lpstr>Satellite Sensors Produce Big Data</vt:lpstr>
      <vt:lpstr>Simulations Produce Big Data</vt:lpstr>
      <vt:lpstr>Laboratory Instruments Produce Big Data</vt:lpstr>
      <vt:lpstr>Business Produces Big Data</vt:lpstr>
      <vt:lpstr>Government Produces Big Data</vt:lpstr>
      <vt:lpstr>The Internet Produces Big Data</vt:lpstr>
      <vt:lpstr>When is data BIG?                   When Size is an Issue in Handling It</vt:lpstr>
      <vt:lpstr>Data may be the “fourth pillar” of science</vt:lpstr>
      <vt:lpstr>Statistical Learning or Machine Learning?</vt:lpstr>
      <vt:lpstr>Software for Data Analysis:           The R Programing Language</vt:lpstr>
      <vt:lpstr>Why R for Big Data?     Exploration!</vt:lpstr>
      <vt:lpstr>PowerPoint Presentation</vt:lpstr>
      <vt:lpstr>Programming with Data:           from Methods to Software</vt:lpstr>
      <vt:lpstr>PowerPoint Presentation</vt:lpstr>
      <vt:lpstr>PowerPoint Presentation</vt:lpstr>
      <vt:lpstr>Statistical Learning or Machine Learning?</vt:lpstr>
      <vt:lpstr>PowerPoint Presentation</vt:lpstr>
      <vt:lpstr>Oak Ridge National Laboratory  Leadership Computing Facility            Supercomputing from Petascale to Exascale</vt:lpstr>
      <vt:lpstr>A Highly Scalable R Development Platform for Big Data Analytics </vt:lpstr>
      <vt:lpstr>PowerPoint Presentation</vt:lpstr>
      <vt:lpstr>Myth and Reality in Distributed Data Computing</vt:lpstr>
      <vt:lpstr>PowerPoint Presentation</vt:lpstr>
      <vt:lpstr>PowerPoint Presentation</vt:lpstr>
      <vt:lpstr>RStudio 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Ostrouchov, George</cp:lastModifiedBy>
  <cp:revision>198</cp:revision>
  <dcterms:modified xsi:type="dcterms:W3CDTF">2018-12-03T03:34:04Z</dcterms:modified>
</cp:coreProperties>
</file>